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7" r:id="rId2"/>
  </p:sldMasterIdLst>
  <p:notesMasterIdLst>
    <p:notesMasterId r:id="rId45"/>
  </p:notesMasterIdLst>
  <p:sldIdLst>
    <p:sldId id="256" r:id="rId3"/>
    <p:sldId id="284" r:id="rId4"/>
    <p:sldId id="329" r:id="rId5"/>
    <p:sldId id="330" r:id="rId6"/>
    <p:sldId id="285" r:id="rId7"/>
    <p:sldId id="328" r:id="rId8"/>
    <p:sldId id="331" r:id="rId9"/>
    <p:sldId id="332" r:id="rId10"/>
    <p:sldId id="333" r:id="rId11"/>
    <p:sldId id="334" r:id="rId12"/>
    <p:sldId id="338" r:id="rId13"/>
    <p:sldId id="339" r:id="rId14"/>
    <p:sldId id="341" r:id="rId15"/>
    <p:sldId id="340" r:id="rId16"/>
    <p:sldId id="342" r:id="rId17"/>
    <p:sldId id="343" r:id="rId18"/>
    <p:sldId id="344" r:id="rId19"/>
    <p:sldId id="346" r:id="rId20"/>
    <p:sldId id="345" r:id="rId21"/>
    <p:sldId id="350" r:id="rId22"/>
    <p:sldId id="351" r:id="rId23"/>
    <p:sldId id="353" r:id="rId24"/>
    <p:sldId id="354" r:id="rId25"/>
    <p:sldId id="355" r:id="rId26"/>
    <p:sldId id="369" r:id="rId27"/>
    <p:sldId id="356" r:id="rId28"/>
    <p:sldId id="357" r:id="rId29"/>
    <p:sldId id="359" r:id="rId30"/>
    <p:sldId id="360" r:id="rId31"/>
    <p:sldId id="361" r:id="rId32"/>
    <p:sldId id="370" r:id="rId33"/>
    <p:sldId id="371" r:id="rId34"/>
    <p:sldId id="372" r:id="rId35"/>
    <p:sldId id="373" r:id="rId36"/>
    <p:sldId id="363" r:id="rId37"/>
    <p:sldId id="364" r:id="rId38"/>
    <p:sldId id="365" r:id="rId39"/>
    <p:sldId id="375" r:id="rId40"/>
    <p:sldId id="374" r:id="rId41"/>
    <p:sldId id="376" r:id="rId42"/>
    <p:sldId id="377" r:id="rId43"/>
    <p:sldId id="37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1FE"/>
    <a:srgbClr val="9E5ECE"/>
    <a:srgbClr val="D9EEFF"/>
    <a:srgbClr val="E5F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62" autoAdjust="0"/>
    <p:restoredTop sz="95726" autoAdjust="0"/>
  </p:normalViewPr>
  <p:slideViewPr>
    <p:cSldViewPr snapToGrid="0">
      <p:cViewPr>
        <p:scale>
          <a:sx n="80" d="100"/>
          <a:sy n="80" d="100"/>
        </p:scale>
        <p:origin x="984" y="408"/>
      </p:cViewPr>
      <p:guideLst/>
    </p:cSldViewPr>
  </p:slideViewPr>
  <p:outlineViewPr>
    <p:cViewPr>
      <p:scale>
        <a:sx n="33" d="100"/>
        <a:sy n="33" d="100"/>
      </p:scale>
      <p:origin x="0" y="-5380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2367C8-15F0-4E31-9BC7-959C28847D65}" type="datetimeFigureOut">
              <a:rPr lang="en-US" smtClean="0"/>
              <a:t>10/27/2024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C5FAF9-85B0-4970-88AF-55D1E99868F8}" type="slidenum">
              <a:rPr lang="en-US" smtClean="0"/>
              <a:t>‹#›</a:t>
            </a:fld>
            <a:endParaRPr lang="en-US"/>
          </a:p>
        </p:txBody>
      </p:sp>
    </p:spTree>
    <p:extLst>
      <p:ext uri="{BB962C8B-B14F-4D97-AF65-F5344CB8AC3E}">
        <p14:creationId xmlns:p14="http://schemas.microsoft.com/office/powerpoint/2010/main" val="2643825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a:t>
            </a:fld>
            <a:endParaRPr lang="en-US"/>
          </a:p>
        </p:txBody>
      </p:sp>
    </p:spTree>
    <p:extLst>
      <p:ext uri="{BB962C8B-B14F-4D97-AF65-F5344CB8AC3E}">
        <p14:creationId xmlns:p14="http://schemas.microsoft.com/office/powerpoint/2010/main" val="2886237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13</a:t>
            </a:fld>
            <a:endParaRPr lang="en-US"/>
          </a:p>
        </p:txBody>
      </p:sp>
    </p:spTree>
    <p:extLst>
      <p:ext uri="{BB962C8B-B14F-4D97-AF65-F5344CB8AC3E}">
        <p14:creationId xmlns:p14="http://schemas.microsoft.com/office/powerpoint/2010/main" val="24073558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14</a:t>
            </a:fld>
            <a:endParaRPr lang="en-US"/>
          </a:p>
        </p:txBody>
      </p:sp>
    </p:spTree>
    <p:extLst>
      <p:ext uri="{BB962C8B-B14F-4D97-AF65-F5344CB8AC3E}">
        <p14:creationId xmlns:p14="http://schemas.microsoft.com/office/powerpoint/2010/main" val="3672806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15</a:t>
            </a:fld>
            <a:endParaRPr lang="en-US"/>
          </a:p>
        </p:txBody>
      </p:sp>
    </p:spTree>
    <p:extLst>
      <p:ext uri="{BB962C8B-B14F-4D97-AF65-F5344CB8AC3E}">
        <p14:creationId xmlns:p14="http://schemas.microsoft.com/office/powerpoint/2010/main" val="32530116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16</a:t>
            </a:fld>
            <a:endParaRPr lang="en-US"/>
          </a:p>
        </p:txBody>
      </p:sp>
    </p:spTree>
    <p:extLst>
      <p:ext uri="{BB962C8B-B14F-4D97-AF65-F5344CB8AC3E}">
        <p14:creationId xmlns:p14="http://schemas.microsoft.com/office/powerpoint/2010/main" val="1553822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17</a:t>
            </a:fld>
            <a:endParaRPr lang="en-US"/>
          </a:p>
        </p:txBody>
      </p:sp>
    </p:spTree>
    <p:extLst>
      <p:ext uri="{BB962C8B-B14F-4D97-AF65-F5344CB8AC3E}">
        <p14:creationId xmlns:p14="http://schemas.microsoft.com/office/powerpoint/2010/main" val="2538334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18</a:t>
            </a:fld>
            <a:endParaRPr lang="en-US"/>
          </a:p>
        </p:txBody>
      </p:sp>
    </p:spTree>
    <p:extLst>
      <p:ext uri="{BB962C8B-B14F-4D97-AF65-F5344CB8AC3E}">
        <p14:creationId xmlns:p14="http://schemas.microsoft.com/office/powerpoint/2010/main" val="16488109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19</a:t>
            </a:fld>
            <a:endParaRPr lang="en-US"/>
          </a:p>
        </p:txBody>
      </p:sp>
    </p:spTree>
    <p:extLst>
      <p:ext uri="{BB962C8B-B14F-4D97-AF65-F5344CB8AC3E}">
        <p14:creationId xmlns:p14="http://schemas.microsoft.com/office/powerpoint/2010/main" val="13589963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20</a:t>
            </a:fld>
            <a:endParaRPr lang="en-US"/>
          </a:p>
        </p:txBody>
      </p:sp>
    </p:spTree>
    <p:extLst>
      <p:ext uri="{BB962C8B-B14F-4D97-AF65-F5344CB8AC3E}">
        <p14:creationId xmlns:p14="http://schemas.microsoft.com/office/powerpoint/2010/main" val="14438154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21</a:t>
            </a:fld>
            <a:endParaRPr lang="en-US"/>
          </a:p>
        </p:txBody>
      </p:sp>
    </p:spTree>
    <p:extLst>
      <p:ext uri="{BB962C8B-B14F-4D97-AF65-F5344CB8AC3E}">
        <p14:creationId xmlns:p14="http://schemas.microsoft.com/office/powerpoint/2010/main" val="34945011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22</a:t>
            </a:fld>
            <a:endParaRPr lang="en-US"/>
          </a:p>
        </p:txBody>
      </p:sp>
    </p:spTree>
    <p:extLst>
      <p:ext uri="{BB962C8B-B14F-4D97-AF65-F5344CB8AC3E}">
        <p14:creationId xmlns:p14="http://schemas.microsoft.com/office/powerpoint/2010/main" val="1635721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lnSpc>
                <a:spcPct val="200000"/>
              </a:lnSpc>
              <a:buFont typeface="+mj-lt"/>
              <a:buAutoNum type="arabicPeriod"/>
            </a:pPr>
            <a:r>
              <a:rPr lang="en-US" b="1" dirty="0" smtClean="0"/>
              <a:t>A CSS declaration must always end with semi colon.</a:t>
            </a:r>
          </a:p>
          <a:p>
            <a:pPr marL="228600" indent="-228600">
              <a:lnSpc>
                <a:spcPct val="200000"/>
              </a:lnSpc>
              <a:buFont typeface="+mj-lt"/>
              <a:buAutoNum type="arabicPeriod"/>
            </a:pPr>
            <a:r>
              <a:rPr lang="en-US" b="1" dirty="0" smtClean="0"/>
              <a:t>There can be multiple declarations represented by multiple</a:t>
            </a:r>
            <a:r>
              <a:rPr lang="en-US" b="1" baseline="0" dirty="0" smtClean="0"/>
              <a:t> property value pairs.</a:t>
            </a:r>
          </a:p>
          <a:p>
            <a:pPr marL="228600" indent="-228600">
              <a:lnSpc>
                <a:spcPct val="200000"/>
              </a:lnSpc>
              <a:buFont typeface="+mj-lt"/>
              <a:buAutoNum type="arabicPeriod"/>
            </a:pPr>
            <a:r>
              <a:rPr lang="en-US" b="1" baseline="0" dirty="0" smtClean="0"/>
              <a:t>You can also have declarations on separate lines for easy readability like –</a:t>
            </a:r>
          </a:p>
          <a:p>
            <a:pPr marL="0" indent="0">
              <a:lnSpc>
                <a:spcPct val="200000"/>
              </a:lnSpc>
              <a:buFont typeface="+mj-lt"/>
              <a:buNone/>
            </a:pPr>
            <a:r>
              <a:rPr lang="en-US" b="1" baseline="0" dirty="0" smtClean="0"/>
              <a:t>	P {</a:t>
            </a:r>
          </a:p>
          <a:p>
            <a:pPr marL="0" indent="0">
              <a:lnSpc>
                <a:spcPct val="200000"/>
              </a:lnSpc>
              <a:buFont typeface="+mj-lt"/>
              <a:buNone/>
            </a:pPr>
            <a:r>
              <a:rPr lang="en-US" b="1" baseline="0" dirty="0" smtClean="0"/>
              <a:t>    	   </a:t>
            </a:r>
            <a:r>
              <a:rPr lang="en-US" b="1" baseline="0" dirty="0" err="1" smtClean="0"/>
              <a:t>font-family:Arial</a:t>
            </a:r>
            <a:r>
              <a:rPr lang="en-US" b="1" baseline="0" dirty="0" smtClean="0"/>
              <a:t>;</a:t>
            </a:r>
            <a:br>
              <a:rPr lang="en-US" b="1" baseline="0" dirty="0" smtClean="0"/>
            </a:br>
            <a:r>
              <a:rPr lang="en-US" b="1" baseline="0" dirty="0" smtClean="0"/>
              <a:t>    	   }</a:t>
            </a:r>
          </a:p>
          <a:p>
            <a:pPr marL="0" indent="0">
              <a:lnSpc>
                <a:spcPct val="200000"/>
              </a:lnSpc>
              <a:buFont typeface="+mj-lt"/>
              <a:buNone/>
            </a:pPr>
            <a:r>
              <a:rPr lang="en-US" b="1" baseline="0" dirty="0" smtClean="0"/>
              <a:t>4. CSS is a Case-</a:t>
            </a:r>
            <a:r>
              <a:rPr lang="en-US" b="1" baseline="0" dirty="0" err="1" smtClean="0"/>
              <a:t>Senstive</a:t>
            </a:r>
            <a:r>
              <a:rPr lang="en-US" b="1" baseline="0" dirty="0" smtClean="0"/>
              <a:t>.</a:t>
            </a:r>
            <a:endParaRPr lang="en-US" b="1" dirty="0"/>
          </a:p>
        </p:txBody>
      </p:sp>
      <p:sp>
        <p:nvSpPr>
          <p:cNvPr id="4" name="Slide Number Placeholder 3"/>
          <p:cNvSpPr>
            <a:spLocks noGrp="1"/>
          </p:cNvSpPr>
          <p:nvPr>
            <p:ph type="sldNum" sz="quarter" idx="10"/>
          </p:nvPr>
        </p:nvSpPr>
        <p:spPr/>
        <p:txBody>
          <a:bodyPr/>
          <a:lstStyle/>
          <a:p>
            <a:fld id="{5DC5FAF9-85B0-4970-88AF-55D1E99868F8}" type="slidenum">
              <a:rPr lang="en-US" smtClean="0"/>
              <a:t>5</a:t>
            </a:fld>
            <a:endParaRPr lang="en-US"/>
          </a:p>
        </p:txBody>
      </p:sp>
    </p:spTree>
    <p:extLst>
      <p:ext uri="{BB962C8B-B14F-4D97-AF65-F5344CB8AC3E}">
        <p14:creationId xmlns:p14="http://schemas.microsoft.com/office/powerpoint/2010/main" val="35837965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23</a:t>
            </a:fld>
            <a:endParaRPr lang="en-US"/>
          </a:p>
        </p:txBody>
      </p:sp>
    </p:spTree>
    <p:extLst>
      <p:ext uri="{BB962C8B-B14F-4D97-AF65-F5344CB8AC3E}">
        <p14:creationId xmlns:p14="http://schemas.microsoft.com/office/powerpoint/2010/main" val="9867996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24</a:t>
            </a:fld>
            <a:endParaRPr lang="en-US"/>
          </a:p>
        </p:txBody>
      </p:sp>
    </p:spTree>
    <p:extLst>
      <p:ext uri="{BB962C8B-B14F-4D97-AF65-F5344CB8AC3E}">
        <p14:creationId xmlns:p14="http://schemas.microsoft.com/office/powerpoint/2010/main" val="1052692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25</a:t>
            </a:fld>
            <a:endParaRPr lang="en-US"/>
          </a:p>
        </p:txBody>
      </p:sp>
    </p:spTree>
    <p:extLst>
      <p:ext uri="{BB962C8B-B14F-4D97-AF65-F5344CB8AC3E}">
        <p14:creationId xmlns:p14="http://schemas.microsoft.com/office/powerpoint/2010/main" val="4373037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26</a:t>
            </a:fld>
            <a:endParaRPr lang="en-US"/>
          </a:p>
        </p:txBody>
      </p:sp>
    </p:spTree>
    <p:extLst>
      <p:ext uri="{BB962C8B-B14F-4D97-AF65-F5344CB8AC3E}">
        <p14:creationId xmlns:p14="http://schemas.microsoft.com/office/powerpoint/2010/main" val="4774254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27</a:t>
            </a:fld>
            <a:endParaRPr lang="en-US"/>
          </a:p>
        </p:txBody>
      </p:sp>
    </p:spTree>
    <p:extLst>
      <p:ext uri="{BB962C8B-B14F-4D97-AF65-F5344CB8AC3E}">
        <p14:creationId xmlns:p14="http://schemas.microsoft.com/office/powerpoint/2010/main" val="1300692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28</a:t>
            </a:fld>
            <a:endParaRPr lang="en-US"/>
          </a:p>
        </p:txBody>
      </p:sp>
    </p:spTree>
    <p:extLst>
      <p:ext uri="{BB962C8B-B14F-4D97-AF65-F5344CB8AC3E}">
        <p14:creationId xmlns:p14="http://schemas.microsoft.com/office/powerpoint/2010/main" val="36214369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29</a:t>
            </a:fld>
            <a:endParaRPr lang="en-US"/>
          </a:p>
        </p:txBody>
      </p:sp>
    </p:spTree>
    <p:extLst>
      <p:ext uri="{BB962C8B-B14F-4D97-AF65-F5344CB8AC3E}">
        <p14:creationId xmlns:p14="http://schemas.microsoft.com/office/powerpoint/2010/main" val="1378618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30</a:t>
            </a:fld>
            <a:endParaRPr lang="en-US"/>
          </a:p>
        </p:txBody>
      </p:sp>
    </p:spTree>
    <p:extLst>
      <p:ext uri="{BB962C8B-B14F-4D97-AF65-F5344CB8AC3E}">
        <p14:creationId xmlns:p14="http://schemas.microsoft.com/office/powerpoint/2010/main" val="31114454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31</a:t>
            </a:fld>
            <a:endParaRPr lang="en-US"/>
          </a:p>
        </p:txBody>
      </p:sp>
    </p:spTree>
    <p:extLst>
      <p:ext uri="{BB962C8B-B14F-4D97-AF65-F5344CB8AC3E}">
        <p14:creationId xmlns:p14="http://schemas.microsoft.com/office/powerpoint/2010/main" val="42568232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32</a:t>
            </a:fld>
            <a:endParaRPr lang="en-US"/>
          </a:p>
        </p:txBody>
      </p:sp>
    </p:spTree>
    <p:extLst>
      <p:ext uri="{BB962C8B-B14F-4D97-AF65-F5344CB8AC3E}">
        <p14:creationId xmlns:p14="http://schemas.microsoft.com/office/powerpoint/2010/main" val="2215649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6</a:t>
            </a:fld>
            <a:endParaRPr lang="en-US"/>
          </a:p>
        </p:txBody>
      </p:sp>
    </p:spTree>
    <p:extLst>
      <p:ext uri="{BB962C8B-B14F-4D97-AF65-F5344CB8AC3E}">
        <p14:creationId xmlns:p14="http://schemas.microsoft.com/office/powerpoint/2010/main" val="15493506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u="sng" kern="1200" dirty="0" smtClean="0">
                <a:solidFill>
                  <a:schemeClr val="tx1"/>
                </a:solidFill>
                <a:effectLst/>
                <a:latin typeface="+mn-lt"/>
                <a:ea typeface="+mn-ea"/>
                <a:cs typeface="+mn-cs"/>
              </a:rPr>
              <a:t>Note:</a:t>
            </a:r>
            <a:r>
              <a:rPr lang="en-US" sz="1200" b="1" i="1" kern="1200" dirty="0" smtClean="0">
                <a:solidFill>
                  <a:schemeClr val="tx1"/>
                </a:solidFill>
                <a:effectLst/>
                <a:latin typeface="+mn-lt"/>
                <a:ea typeface="+mn-ea"/>
                <a:cs typeface="+mn-cs"/>
              </a:rPr>
              <a:t> </a:t>
            </a:r>
            <a:r>
              <a:rPr lang="en-US" b="1" dirty="0" smtClean="0"/>
              <a:t>::selection</a:t>
            </a:r>
            <a:r>
              <a:rPr lang="en-US" sz="1200" b="1" i="1" kern="1200" dirty="0" smtClean="0">
                <a:solidFill>
                  <a:schemeClr val="tx1"/>
                </a:solidFill>
                <a:effectLst/>
                <a:latin typeface="+mn-lt"/>
                <a:ea typeface="+mn-ea"/>
                <a:cs typeface="+mn-cs"/>
              </a:rPr>
              <a:t> always starts with double colons (::).</a:t>
            </a:r>
            <a:endParaRPr lang="en-US" b="1" dirty="0"/>
          </a:p>
        </p:txBody>
      </p:sp>
      <p:sp>
        <p:nvSpPr>
          <p:cNvPr id="4" name="Slide Number Placeholder 3"/>
          <p:cNvSpPr>
            <a:spLocks noGrp="1"/>
          </p:cNvSpPr>
          <p:nvPr>
            <p:ph type="sldNum" sz="quarter" idx="10"/>
          </p:nvPr>
        </p:nvSpPr>
        <p:spPr/>
        <p:txBody>
          <a:bodyPr/>
          <a:lstStyle/>
          <a:p>
            <a:fld id="{5DC5FAF9-85B0-4970-88AF-55D1E99868F8}" type="slidenum">
              <a:rPr lang="en-US" smtClean="0"/>
              <a:t>33</a:t>
            </a:fld>
            <a:endParaRPr lang="en-US"/>
          </a:p>
        </p:txBody>
      </p:sp>
    </p:spTree>
    <p:extLst>
      <p:ext uri="{BB962C8B-B14F-4D97-AF65-F5344CB8AC3E}">
        <p14:creationId xmlns:p14="http://schemas.microsoft.com/office/powerpoint/2010/main" val="34378350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u="sng" kern="1200" dirty="0" smtClean="0">
                <a:solidFill>
                  <a:schemeClr val="tx1"/>
                </a:solidFill>
                <a:effectLst/>
                <a:latin typeface="+mn-lt"/>
                <a:ea typeface="+mn-ea"/>
                <a:cs typeface="+mn-cs"/>
              </a:rPr>
              <a:t>Note:</a:t>
            </a:r>
            <a:r>
              <a:rPr lang="en-US" sz="1200" b="1" i="1" kern="1200" dirty="0" smtClean="0">
                <a:solidFill>
                  <a:schemeClr val="tx1"/>
                </a:solidFill>
                <a:effectLst/>
                <a:latin typeface="+mn-lt"/>
                <a:ea typeface="+mn-ea"/>
                <a:cs typeface="+mn-cs"/>
              </a:rPr>
              <a:t> </a:t>
            </a:r>
            <a:r>
              <a:rPr lang="en-US" b="1" dirty="0" smtClean="0"/>
              <a:t>::selection</a:t>
            </a:r>
            <a:r>
              <a:rPr lang="en-US" sz="1200" b="1" i="1" kern="1200" dirty="0" smtClean="0">
                <a:solidFill>
                  <a:schemeClr val="tx1"/>
                </a:solidFill>
                <a:effectLst/>
                <a:latin typeface="+mn-lt"/>
                <a:ea typeface="+mn-ea"/>
                <a:cs typeface="+mn-cs"/>
              </a:rPr>
              <a:t> always starts with double colons (::).</a:t>
            </a:r>
            <a:endParaRPr lang="en-US" b="1" dirty="0"/>
          </a:p>
        </p:txBody>
      </p:sp>
      <p:sp>
        <p:nvSpPr>
          <p:cNvPr id="4" name="Slide Number Placeholder 3"/>
          <p:cNvSpPr>
            <a:spLocks noGrp="1"/>
          </p:cNvSpPr>
          <p:nvPr>
            <p:ph type="sldNum" sz="quarter" idx="10"/>
          </p:nvPr>
        </p:nvSpPr>
        <p:spPr/>
        <p:txBody>
          <a:bodyPr/>
          <a:lstStyle/>
          <a:p>
            <a:fld id="{5DC5FAF9-85B0-4970-88AF-55D1E99868F8}" type="slidenum">
              <a:rPr lang="en-US" smtClean="0"/>
              <a:t>34</a:t>
            </a:fld>
            <a:endParaRPr lang="en-US"/>
          </a:p>
        </p:txBody>
      </p:sp>
    </p:spTree>
    <p:extLst>
      <p:ext uri="{BB962C8B-B14F-4D97-AF65-F5344CB8AC3E}">
        <p14:creationId xmlns:p14="http://schemas.microsoft.com/office/powerpoint/2010/main" val="32771308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35</a:t>
            </a:fld>
            <a:endParaRPr lang="en-US"/>
          </a:p>
        </p:txBody>
      </p:sp>
    </p:spTree>
    <p:extLst>
      <p:ext uri="{BB962C8B-B14F-4D97-AF65-F5344CB8AC3E}">
        <p14:creationId xmlns:p14="http://schemas.microsoft.com/office/powerpoint/2010/main" val="16921439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36</a:t>
            </a:fld>
            <a:endParaRPr lang="en-US"/>
          </a:p>
        </p:txBody>
      </p:sp>
    </p:spTree>
    <p:extLst>
      <p:ext uri="{BB962C8B-B14F-4D97-AF65-F5344CB8AC3E}">
        <p14:creationId xmlns:p14="http://schemas.microsoft.com/office/powerpoint/2010/main" val="31910673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37</a:t>
            </a:fld>
            <a:endParaRPr lang="en-US"/>
          </a:p>
        </p:txBody>
      </p:sp>
    </p:spTree>
    <p:extLst>
      <p:ext uri="{BB962C8B-B14F-4D97-AF65-F5344CB8AC3E}">
        <p14:creationId xmlns:p14="http://schemas.microsoft.com/office/powerpoint/2010/main" val="9417071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38</a:t>
            </a:fld>
            <a:endParaRPr lang="en-US"/>
          </a:p>
        </p:txBody>
      </p:sp>
    </p:spTree>
    <p:extLst>
      <p:ext uri="{BB962C8B-B14F-4D97-AF65-F5344CB8AC3E}">
        <p14:creationId xmlns:p14="http://schemas.microsoft.com/office/powerpoint/2010/main" val="40497975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39</a:t>
            </a:fld>
            <a:endParaRPr lang="en-US"/>
          </a:p>
        </p:txBody>
      </p:sp>
    </p:spTree>
    <p:extLst>
      <p:ext uri="{BB962C8B-B14F-4D97-AF65-F5344CB8AC3E}">
        <p14:creationId xmlns:p14="http://schemas.microsoft.com/office/powerpoint/2010/main" val="321401056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40</a:t>
            </a:fld>
            <a:endParaRPr lang="en-US"/>
          </a:p>
        </p:txBody>
      </p:sp>
    </p:spTree>
    <p:extLst>
      <p:ext uri="{BB962C8B-B14F-4D97-AF65-F5344CB8AC3E}">
        <p14:creationId xmlns:p14="http://schemas.microsoft.com/office/powerpoint/2010/main" val="18787273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Note:</a:t>
            </a:r>
            <a:r>
              <a:rPr lang="en-US" sz="1200" b="0" i="0" kern="1200" dirty="0" smtClean="0">
                <a:solidFill>
                  <a:schemeClr val="tx1"/>
                </a:solidFill>
                <a:effectLst/>
                <a:latin typeface="+mn-lt"/>
                <a:ea typeface="+mn-ea"/>
                <a:cs typeface="+mn-cs"/>
              </a:rPr>
              <a:t> This example does not work in Internet Explorer 9 and earlier versions.</a:t>
            </a:r>
          </a:p>
          <a:p>
            <a:r>
              <a:rPr lang="en-US" sz="1200" b="0" i="0" u="sng" kern="1200" dirty="0" smtClean="0">
                <a:solidFill>
                  <a:schemeClr val="tx1"/>
                </a:solidFill>
                <a:effectLst/>
                <a:latin typeface="+mn-lt"/>
                <a:ea typeface="+mn-ea"/>
                <a:cs typeface="+mn-cs"/>
              </a:rPr>
              <a:t>There</a:t>
            </a:r>
            <a:r>
              <a:rPr lang="en-US" sz="1200" b="0" i="0" u="sng" kern="1200" baseline="0" dirty="0" smtClean="0">
                <a:solidFill>
                  <a:schemeClr val="tx1"/>
                </a:solidFill>
                <a:effectLst/>
                <a:latin typeface="+mn-lt"/>
                <a:ea typeface="+mn-ea"/>
                <a:cs typeface="+mn-cs"/>
              </a:rPr>
              <a:t> are different properties like - </a:t>
            </a:r>
            <a:r>
              <a:rPr lang="en-US" sz="1200" b="0" i="0" kern="1200" dirty="0" smtClean="0">
                <a:solidFill>
                  <a:schemeClr val="tx1"/>
                </a:solidFill>
                <a:effectLst/>
                <a:latin typeface="+mn-lt"/>
                <a:ea typeface="+mn-ea"/>
                <a:cs typeface="+mn-cs"/>
              </a:rPr>
              <a:t>transition-timing-function</a:t>
            </a:r>
            <a:r>
              <a:rPr lang="en-US" sz="1200" b="0" i="0" kern="1200" baseline="0" dirty="0" smtClean="0">
                <a:solidFill>
                  <a:schemeClr val="tx1"/>
                </a:solidFill>
                <a:effectLst/>
                <a:latin typeface="+mn-lt"/>
                <a:ea typeface="+mn-ea"/>
                <a:cs typeface="+mn-cs"/>
              </a:rPr>
              <a:t>: </a:t>
            </a:r>
            <a:r>
              <a:rPr lang="en-US" sz="1200" b="1" i="0" kern="1200" baseline="0" dirty="0" smtClean="0">
                <a:solidFill>
                  <a:schemeClr val="tx1"/>
                </a:solidFill>
                <a:effectLst/>
                <a:latin typeface="+mn-lt"/>
                <a:ea typeface="+mn-ea"/>
                <a:cs typeface="+mn-cs"/>
              </a:rPr>
              <a:t>ease</a:t>
            </a:r>
            <a:r>
              <a:rPr lang="en-US" sz="1200" b="0" i="0" kern="1200" baseline="0" dirty="0" smtClean="0">
                <a:solidFill>
                  <a:schemeClr val="tx1"/>
                </a:solidFill>
                <a:effectLst/>
                <a:latin typeface="+mn-lt"/>
                <a:ea typeface="+mn-ea"/>
                <a:cs typeface="+mn-cs"/>
              </a:rPr>
              <a:t>, </a:t>
            </a:r>
            <a:r>
              <a:rPr lang="en-US" sz="1200" b="1" i="0" kern="1200" baseline="0" dirty="0" smtClean="0">
                <a:solidFill>
                  <a:schemeClr val="tx1"/>
                </a:solidFill>
                <a:effectLst/>
                <a:latin typeface="+mn-lt"/>
                <a:ea typeface="+mn-ea"/>
                <a:cs typeface="+mn-cs"/>
              </a:rPr>
              <a:t>linear</a:t>
            </a:r>
            <a:r>
              <a:rPr lang="en-US" sz="1200" b="0" i="0" kern="1200" baseline="0" dirty="0" smtClean="0">
                <a:solidFill>
                  <a:schemeClr val="tx1"/>
                </a:solidFill>
                <a:effectLst/>
                <a:latin typeface="+mn-lt"/>
                <a:ea typeface="+mn-ea"/>
                <a:cs typeface="+mn-cs"/>
              </a:rPr>
              <a:t>, </a:t>
            </a:r>
            <a:r>
              <a:rPr lang="en-US" sz="1200" b="1" i="0" kern="1200" baseline="0" dirty="0" smtClean="0">
                <a:solidFill>
                  <a:schemeClr val="tx1"/>
                </a:solidFill>
                <a:effectLst/>
                <a:latin typeface="+mn-lt"/>
                <a:ea typeface="+mn-ea"/>
                <a:cs typeface="+mn-cs"/>
              </a:rPr>
              <a:t>ease-in</a:t>
            </a:r>
            <a:r>
              <a:rPr lang="en-US" sz="1200" b="0" i="0" kern="1200" baseline="0" dirty="0" smtClean="0">
                <a:solidFill>
                  <a:schemeClr val="tx1"/>
                </a:solidFill>
                <a:effectLst/>
                <a:latin typeface="+mn-lt"/>
                <a:ea typeface="+mn-ea"/>
                <a:cs typeface="+mn-cs"/>
              </a:rPr>
              <a:t>, </a:t>
            </a:r>
            <a:r>
              <a:rPr lang="en-US" sz="1200" b="1" i="0" kern="1200" baseline="0" dirty="0" smtClean="0">
                <a:solidFill>
                  <a:schemeClr val="tx1"/>
                </a:solidFill>
                <a:effectLst/>
                <a:latin typeface="+mn-lt"/>
                <a:ea typeface="+mn-ea"/>
                <a:cs typeface="+mn-cs"/>
              </a:rPr>
              <a:t>ease-out, ease-in-out</a:t>
            </a:r>
            <a:r>
              <a:rPr lang="en-US" sz="1200" b="0" i="0" kern="1200" baseline="0" dirty="0" smtClean="0">
                <a:solidFill>
                  <a:schemeClr val="tx1"/>
                </a:solidFill>
                <a:effectLst/>
                <a:latin typeface="+mn-lt"/>
                <a:ea typeface="+mn-ea"/>
                <a:cs typeface="+mn-cs"/>
              </a:rPr>
              <a:t>. ; </a:t>
            </a:r>
            <a:r>
              <a:rPr lang="en-US" sz="1200" b="0" i="0" kern="1200" dirty="0" smtClean="0">
                <a:solidFill>
                  <a:schemeClr val="tx1"/>
                </a:solidFill>
                <a:effectLst/>
                <a:latin typeface="+mn-lt"/>
                <a:ea typeface="+mn-ea"/>
                <a:cs typeface="+mn-cs"/>
              </a:rPr>
              <a:t>transition-delay: </a:t>
            </a:r>
            <a:r>
              <a:rPr lang="en-US" sz="1200" b="1" i="0" kern="1200" dirty="0" smtClean="0">
                <a:solidFill>
                  <a:schemeClr val="tx1"/>
                </a:solidFill>
                <a:effectLst/>
                <a:latin typeface="+mn-lt"/>
                <a:ea typeface="+mn-ea"/>
                <a:cs typeface="+mn-cs"/>
              </a:rPr>
              <a:t>1s</a:t>
            </a:r>
            <a:r>
              <a:rPr lang="en-US" sz="1200" b="0" i="0" kern="1200" dirty="0" smtClean="0">
                <a:solidFill>
                  <a:schemeClr val="tx1"/>
                </a:solidFill>
                <a:effectLst/>
                <a:latin typeface="+mn-lt"/>
                <a:ea typeface="+mn-ea"/>
                <a:cs typeface="+mn-cs"/>
              </a:rPr>
              <a:t> ; transition: </a:t>
            </a:r>
            <a:r>
              <a:rPr lang="en-US" sz="1200" b="1" i="0" kern="1200" dirty="0" smtClean="0">
                <a:solidFill>
                  <a:schemeClr val="tx1"/>
                </a:solidFill>
                <a:effectLst/>
                <a:latin typeface="+mn-lt"/>
                <a:ea typeface="+mn-ea"/>
                <a:cs typeface="+mn-cs"/>
              </a:rPr>
              <a:t>width 2s</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height 2s</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transform 2s</a:t>
            </a:r>
            <a:r>
              <a:rPr lang="en-US" sz="1200" b="0" i="0" kern="1200" dirty="0" smtClean="0">
                <a:solidFill>
                  <a:schemeClr val="tx1"/>
                </a:solidFill>
                <a:effectLst/>
                <a:latin typeface="+mn-lt"/>
                <a:ea typeface="+mn-ea"/>
                <a:cs typeface="+mn-cs"/>
              </a:rPr>
              <a:t>; etc.</a:t>
            </a:r>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41</a:t>
            </a:fld>
            <a:endParaRPr lang="en-US"/>
          </a:p>
        </p:txBody>
      </p:sp>
    </p:spTree>
    <p:extLst>
      <p:ext uri="{BB962C8B-B14F-4D97-AF65-F5344CB8AC3E}">
        <p14:creationId xmlns:p14="http://schemas.microsoft.com/office/powerpoint/2010/main" val="18004687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Note:</a:t>
            </a:r>
            <a:r>
              <a:rPr lang="en-US" sz="1200" b="0" i="0" kern="1200" dirty="0" smtClean="0">
                <a:solidFill>
                  <a:schemeClr val="tx1"/>
                </a:solidFill>
                <a:effectLst/>
                <a:latin typeface="+mn-lt"/>
                <a:ea typeface="+mn-ea"/>
                <a:cs typeface="+mn-cs"/>
              </a:rPr>
              <a:t> This example does not work in Internet Explorer 9 and earlier versions.</a:t>
            </a:r>
          </a:p>
          <a:p>
            <a:r>
              <a:rPr lang="en-US" sz="1200" b="0" i="0" kern="1200" dirty="0" smtClean="0">
                <a:solidFill>
                  <a:schemeClr val="tx1"/>
                </a:solidFill>
                <a:effectLst/>
                <a:latin typeface="+mn-lt"/>
                <a:ea typeface="+mn-ea"/>
                <a:cs typeface="+mn-cs"/>
              </a:rPr>
              <a:t>When an animation is finished, it changes back to its original style.</a:t>
            </a:r>
            <a:r>
              <a:rPr lang="en-US" dirty="0" smtClean="0"/>
              <a:t/>
            </a:r>
            <a:br>
              <a:rPr lang="en-US" dirty="0" smtClean="0"/>
            </a:br>
            <a:r>
              <a:rPr lang="en-US" dirty="0" smtClean="0"/>
              <a:t>There are many properties like – animation</a:t>
            </a:r>
            <a:r>
              <a:rPr lang="en-US" baseline="0" dirty="0" smtClean="0"/>
              <a:t>-delay, </a:t>
            </a:r>
            <a:r>
              <a:rPr lang="en-US" sz="1200" b="0" i="0" kern="1200" dirty="0" smtClean="0">
                <a:solidFill>
                  <a:schemeClr val="tx1"/>
                </a:solidFill>
                <a:effectLst/>
                <a:latin typeface="+mn-lt"/>
                <a:ea typeface="+mn-ea"/>
                <a:cs typeface="+mn-cs"/>
              </a:rPr>
              <a:t>animation-duration, animation-direction, animation-iteration-count, etc.</a:t>
            </a:r>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42</a:t>
            </a:fld>
            <a:endParaRPr lang="en-US"/>
          </a:p>
        </p:txBody>
      </p:sp>
    </p:spTree>
    <p:extLst>
      <p:ext uri="{BB962C8B-B14F-4D97-AF65-F5344CB8AC3E}">
        <p14:creationId xmlns:p14="http://schemas.microsoft.com/office/powerpoint/2010/main" val="1022073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7</a:t>
            </a:fld>
            <a:endParaRPr lang="en-US"/>
          </a:p>
        </p:txBody>
      </p:sp>
    </p:spTree>
    <p:extLst>
      <p:ext uri="{BB962C8B-B14F-4D97-AF65-F5344CB8AC3E}">
        <p14:creationId xmlns:p14="http://schemas.microsoft.com/office/powerpoint/2010/main" val="3544231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8</a:t>
            </a:fld>
            <a:endParaRPr lang="en-US"/>
          </a:p>
        </p:txBody>
      </p:sp>
    </p:spTree>
    <p:extLst>
      <p:ext uri="{BB962C8B-B14F-4D97-AF65-F5344CB8AC3E}">
        <p14:creationId xmlns:p14="http://schemas.microsoft.com/office/powerpoint/2010/main" val="782798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9</a:t>
            </a:fld>
            <a:endParaRPr lang="en-US"/>
          </a:p>
        </p:txBody>
      </p:sp>
    </p:spTree>
    <p:extLst>
      <p:ext uri="{BB962C8B-B14F-4D97-AF65-F5344CB8AC3E}">
        <p14:creationId xmlns:p14="http://schemas.microsoft.com/office/powerpoint/2010/main" val="391694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10</a:t>
            </a:fld>
            <a:endParaRPr lang="en-US"/>
          </a:p>
        </p:txBody>
      </p:sp>
    </p:spTree>
    <p:extLst>
      <p:ext uri="{BB962C8B-B14F-4D97-AF65-F5344CB8AC3E}">
        <p14:creationId xmlns:p14="http://schemas.microsoft.com/office/powerpoint/2010/main" val="2286851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Garamond" panose="02020404030301010803" pitchFamily="18" charset="0"/>
                <a:cs typeface="Arial" charset="0"/>
              </a:rPr>
              <a:t>As you can observe, Inline Style has the highest priority. This  means that the inline style defined in an HTML element will override a style defined within the head section, which in turn may override the style defined within an external style sheet.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i="0" kern="1200" dirty="0" smtClean="0">
              <a:solidFill>
                <a:schemeClr val="tx1"/>
              </a:solidFill>
              <a:effectLst/>
              <a:latin typeface="Garamond" panose="02020404030301010803" pitchFamily="18" charset="0"/>
              <a:ea typeface="+mn-ea"/>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0" kern="1200" dirty="0" smtClean="0">
                <a:solidFill>
                  <a:schemeClr val="tx1"/>
                </a:solidFill>
                <a:effectLst/>
                <a:latin typeface="+mn-lt"/>
                <a:ea typeface="+mn-ea"/>
                <a:cs typeface="+mn-cs"/>
              </a:rPr>
              <a:t>If the link to the external style sheet is placed below the internal style sheet in HTML &lt;head&gt;, the external style sheet will override the internal style sheet!</a:t>
            </a:r>
            <a:endParaRPr lang="en-US" sz="1800" b="1" dirty="0" smtClean="0">
              <a:latin typeface="Garamond" panose="02020404030301010803" pitchFamily="18" charset="0"/>
              <a:cs typeface="Arial" charset="0"/>
            </a:endParaRPr>
          </a:p>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11</a:t>
            </a:fld>
            <a:endParaRPr lang="en-US"/>
          </a:p>
        </p:txBody>
      </p:sp>
    </p:spTree>
    <p:extLst>
      <p:ext uri="{BB962C8B-B14F-4D97-AF65-F5344CB8AC3E}">
        <p14:creationId xmlns:p14="http://schemas.microsoft.com/office/powerpoint/2010/main" val="1235703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C5FAF9-85B0-4970-88AF-55D1E99868F8}" type="slidenum">
              <a:rPr lang="en-US" smtClean="0"/>
              <a:t>12</a:t>
            </a:fld>
            <a:endParaRPr lang="en-US"/>
          </a:p>
        </p:txBody>
      </p:sp>
    </p:spTree>
    <p:extLst>
      <p:ext uri="{BB962C8B-B14F-4D97-AF65-F5344CB8AC3E}">
        <p14:creationId xmlns:p14="http://schemas.microsoft.com/office/powerpoint/2010/main" val="29235646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r>
              <a:rPr lang="en-US" dirty="0" smtClean="0"/>
              <a:t>© People Strategists</a:t>
            </a:r>
            <a:endParaRPr lang="en-US" dirty="0"/>
          </a:p>
        </p:txBody>
      </p:sp>
      <p:sp>
        <p:nvSpPr>
          <p:cNvPr id="6" name="Slide Number Placeholder 5"/>
          <p:cNvSpPr>
            <a:spLocks noGrp="1"/>
          </p:cNvSpPr>
          <p:nvPr>
            <p:ph type="sldNum" sz="quarter" idx="12"/>
          </p:nvPr>
        </p:nvSpPr>
        <p:spPr/>
        <p:txBody>
          <a:bodyPr/>
          <a:lstStyle/>
          <a:p>
            <a:fld id="{29CAAD57-38CD-4DBA-9B6B-B8753AE421EA}"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349875"/>
            <a:ext cx="1848633" cy="1109180"/>
          </a:xfrm>
          <a:prstGeom prst="rect">
            <a:avLst/>
          </a:prstGeom>
        </p:spPr>
      </p:pic>
    </p:spTree>
    <p:extLst>
      <p:ext uri="{BB962C8B-B14F-4D97-AF65-F5344CB8AC3E}">
        <p14:creationId xmlns:p14="http://schemas.microsoft.com/office/powerpoint/2010/main" val="1957585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127708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1071522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r>
              <a:rPr lang="en-US" smtClean="0"/>
              <a:t>© People Strategists</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9CAAD57-38CD-4DBA-9B6B-B8753AE421EA}"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2200" y="5349875"/>
            <a:ext cx="1848633" cy="1109180"/>
          </a:xfrm>
          <a:prstGeom prst="rect">
            <a:avLst/>
          </a:prstGeom>
        </p:spPr>
      </p:pic>
    </p:spTree>
    <p:extLst>
      <p:ext uri="{BB962C8B-B14F-4D97-AF65-F5344CB8AC3E}">
        <p14:creationId xmlns:p14="http://schemas.microsoft.com/office/powerpoint/2010/main" val="32223099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r>
              <a:rPr lang="en-US" smtClean="0"/>
              <a:t>© People Strategists</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2064170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25361458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CD9ED01-CDFD-4311-B7CE-C987BC647E51}" type="datetimeFigureOut">
              <a:rPr lang="en-US" smtClean="0"/>
              <a:t>10/27/2024</a:t>
            </a:fld>
            <a:endParaRPr lang="en-US"/>
          </a:p>
        </p:txBody>
      </p:sp>
      <p:sp>
        <p:nvSpPr>
          <p:cNvPr id="6" name="Footer Placeholder 5"/>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3192826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D9ED01-CDFD-4311-B7CE-C987BC647E51}" type="datetimeFigureOut">
              <a:rPr lang="en-US" smtClean="0"/>
              <a:t>10/27/2024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1341916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CD9ED01-CDFD-4311-B7CE-C987BC647E51}" type="datetimeFigureOut">
              <a:rPr lang="en-US" smtClean="0"/>
              <a:t>10/27/2024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2709098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9ED01-CDFD-4311-B7CE-C987BC647E51}" type="datetimeFigureOut">
              <a:rPr lang="en-US" smtClean="0"/>
              <a:t>10/27/2024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40134582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D9ED01-CDFD-4311-B7CE-C987BC647E51}" type="datetimeFigureOut">
              <a:rPr lang="en-US" smtClean="0"/>
              <a:t>10/27/2024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325138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r>
              <a:rPr lang="en-US" dirty="0" smtClean="0"/>
              <a:t>© People Strategists</a:t>
            </a:r>
            <a:endParaRPr lang="en-US" dirty="0"/>
          </a:p>
        </p:txBody>
      </p:sp>
      <p:sp>
        <p:nvSpPr>
          <p:cNvPr id="6" name="Slide Number Placeholder 5"/>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3529504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D9ED01-CDFD-4311-B7CE-C987BC647E51}" type="datetimeFigureOut">
              <a:rPr lang="en-US" smtClean="0"/>
              <a:t>10/27/2024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18319415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20759419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CAAD57-38CD-4DBA-9B6B-B8753AE421EA}"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790798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CD9ED01-CDFD-4311-B7CE-C987BC647E51}" type="datetimeFigureOut">
              <a:rPr lang="en-US" smtClean="0"/>
              <a:t>10/27/2024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11105672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CD9ED01-CDFD-4311-B7CE-C987BC647E51}" type="datetimeFigureOut">
              <a:rPr lang="en-US" smtClean="0"/>
              <a:t>10/27/2024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CAAD57-38CD-4DBA-9B6B-B8753AE421EA}"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316661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CD9ED01-CDFD-4311-B7CE-C987BC647E51}" type="datetimeFigureOut">
              <a:rPr lang="en-US" smtClean="0"/>
              <a:t>10/27/2024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7836196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4044895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1115015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D9ED01-CDFD-4311-B7CE-C987BC647E51}" type="datetimeFigureOut">
              <a:rPr lang="en-US" smtClean="0"/>
              <a:t>10/27/2024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1202190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D9ED01-CDFD-4311-B7CE-C987BC647E51}" type="datetimeFigureOut">
              <a:rPr lang="en-US" smtClean="0"/>
              <a:t>10/27/2024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4190631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D9ED01-CDFD-4311-B7CE-C987BC647E51}" type="datetimeFigureOut">
              <a:rPr lang="en-US" smtClean="0"/>
              <a:t>10/27/2024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2731930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D9ED01-CDFD-4311-B7CE-C987BC647E51}" type="datetimeFigureOut">
              <a:rPr lang="en-US" smtClean="0"/>
              <a:t>10/27/2024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4086403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9ED01-CDFD-4311-B7CE-C987BC647E51}" type="datetimeFigureOut">
              <a:rPr lang="en-US" smtClean="0"/>
              <a:t>10/27/2024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1435662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D9ED01-CDFD-4311-B7CE-C987BC647E51}" type="datetimeFigureOut">
              <a:rPr lang="en-US" smtClean="0"/>
              <a:t>10/27/2024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414559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D9ED01-CDFD-4311-B7CE-C987BC647E51}" type="datetimeFigureOut">
              <a:rPr lang="en-US" smtClean="0"/>
              <a:t>10/27/2024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CAAD57-38CD-4DBA-9B6B-B8753AE421EA}" type="slidenum">
              <a:rPr lang="en-US" smtClean="0"/>
              <a:t>‹#›</a:t>
            </a:fld>
            <a:endParaRPr lang="en-US"/>
          </a:p>
        </p:txBody>
      </p:sp>
    </p:spTree>
    <p:extLst>
      <p:ext uri="{BB962C8B-B14F-4D97-AF65-F5344CB8AC3E}">
        <p14:creationId xmlns:p14="http://schemas.microsoft.com/office/powerpoint/2010/main" val="1107464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5000">
              <a:schemeClr val="bg1"/>
            </a:gs>
            <a:gs pos="100000">
              <a:schemeClr val="bg1"/>
            </a:gs>
            <a:gs pos="0">
              <a:schemeClr val="bg2"/>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D9ED01-CDFD-4311-B7CE-C987BC647E51}" type="datetimeFigureOut">
              <a:rPr lang="en-US" smtClean="0"/>
              <a:t>10/27/2024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CAAD57-38CD-4DBA-9B6B-B8753AE421EA}" type="slidenum">
              <a:rPr lang="en-US" smtClean="0"/>
              <a:t>‹#›</a:t>
            </a:fld>
            <a:endParaRPr lang="en-US"/>
          </a:p>
        </p:txBody>
      </p:sp>
    </p:spTree>
    <p:extLst>
      <p:ext uri="{BB962C8B-B14F-4D97-AF65-F5344CB8AC3E}">
        <p14:creationId xmlns:p14="http://schemas.microsoft.com/office/powerpoint/2010/main" val="1774799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5000">
              <a:schemeClr val="bg1"/>
            </a:gs>
            <a:gs pos="100000">
              <a:schemeClr val="bg1"/>
            </a:gs>
            <a:gs pos="0">
              <a:schemeClr val="bg2"/>
            </a:gs>
          </a:gsLst>
          <a:lin ang="5400000" scaled="1"/>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CD9ED01-CDFD-4311-B7CE-C987BC647E51}" type="datetimeFigureOut">
              <a:rPr lang="en-US" smtClean="0"/>
              <a:t>10/27/2024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9CAAD57-38CD-4DBA-9B6B-B8753AE421EA}" type="slidenum">
              <a:rPr lang="en-US" smtClean="0"/>
              <a:t>‹#›</a:t>
            </a:fld>
            <a:endParaRPr lang="en-US"/>
          </a:p>
        </p:txBody>
      </p:sp>
    </p:spTree>
    <p:extLst>
      <p:ext uri="{BB962C8B-B14F-4D97-AF65-F5344CB8AC3E}">
        <p14:creationId xmlns:p14="http://schemas.microsoft.com/office/powerpoint/2010/main" val="88991536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www.w3schools.com/cssref/sel_after.asp" TargetMode="External"/><Relationship Id="rId7" Type="http://schemas.openxmlformats.org/officeDocument/2006/relationships/hyperlink" Target="http://www.w3schools.com/cssref/sel_selection.asp" TargetMode="External"/><Relationship Id="rId2" Type="http://schemas.openxmlformats.org/officeDocument/2006/relationships/notesSlide" Target="../notesSlides/notesSlide30.xml"/><Relationship Id="rId1" Type="http://schemas.openxmlformats.org/officeDocument/2006/relationships/slideLayout" Target="../slideLayouts/slideLayout1.xml"/><Relationship Id="rId6" Type="http://schemas.openxmlformats.org/officeDocument/2006/relationships/hyperlink" Target="http://www.w3schools.com/cssref/sel_firstline.asp" TargetMode="External"/><Relationship Id="rId5" Type="http://schemas.openxmlformats.org/officeDocument/2006/relationships/hyperlink" Target="http://www.w3schools.com/cssref/sel_firstletter.asp" TargetMode="External"/><Relationship Id="rId4" Type="http://schemas.openxmlformats.org/officeDocument/2006/relationships/hyperlink" Target="http://www.w3schools.com/cssref/sel_before.asp"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chemeClr val="tx2">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8" name="Title 1"/>
          <p:cNvSpPr>
            <a:spLocks noGrp="1"/>
          </p:cNvSpPr>
          <p:nvPr>
            <p:ph type="ctrTitle"/>
          </p:nvPr>
        </p:nvSpPr>
        <p:spPr>
          <a:xfrm>
            <a:off x="1896681" y="2848938"/>
            <a:ext cx="9144000" cy="2387600"/>
          </a:xfrm>
        </p:spPr>
        <p:txBody>
          <a:bodyPr>
            <a:normAutofit/>
          </a:bodyPr>
          <a:lstStyle/>
          <a:p>
            <a:r>
              <a:rPr lang="en-US" b="1" dirty="0" smtClean="0">
                <a:solidFill>
                  <a:schemeClr val="tx2">
                    <a:lumMod val="75000"/>
                  </a:schemeClr>
                </a:solidFill>
                <a:latin typeface="Garamond" panose="02020404030301010803" pitchFamily="18" charset="0"/>
                <a:cs typeface="Arabic Typesetting" panose="03020402040406030203" pitchFamily="66" charset="-78"/>
              </a:rPr>
              <a:t>CSS</a:t>
            </a:r>
            <a:endParaRPr lang="en-US" sz="3600" dirty="0">
              <a:solidFill>
                <a:schemeClr val="tx2">
                  <a:lumMod val="75000"/>
                </a:schemeClr>
              </a:solidFill>
              <a:latin typeface="Garamond" panose="02020404030301010803" pitchFamily="18" charset="0"/>
              <a:cs typeface="Arabic Typesetting" panose="03020402040406030203" pitchFamily="66" charset="-78"/>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48898" y="861621"/>
            <a:ext cx="8946337" cy="3720111"/>
          </a:xfrm>
          <a:prstGeom prst="rect">
            <a:avLst/>
          </a:prstGeom>
        </p:spPr>
      </p:pic>
    </p:spTree>
    <p:extLst>
      <p:ext uri="{BB962C8B-B14F-4D97-AF65-F5344CB8AC3E}">
        <p14:creationId xmlns:p14="http://schemas.microsoft.com/office/powerpoint/2010/main" val="1220459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abic Typesetting" panose="03020402040406030203" pitchFamily="66" charset="-78"/>
              </a:rPr>
              <a:t>Inserting a </a:t>
            </a:r>
            <a:r>
              <a:rPr lang="en-US" sz="3600" b="1" u="sng" dirty="0" err="1" smtClean="0">
                <a:latin typeface="Garamond" panose="02020404030301010803" pitchFamily="18" charset="0"/>
                <a:cs typeface="Arabic Typesetting" panose="03020402040406030203" pitchFamily="66" charset="-78"/>
              </a:rPr>
              <a:t>StyleSheet</a:t>
            </a:r>
            <a:endParaRPr lang="en-US" sz="3600" b="1" u="sng" dirty="0">
              <a:latin typeface="Garamond" panose="02020404030301010803" pitchFamily="18" charset="0"/>
              <a:cs typeface="Arabic Typesetting" panose="03020402040406030203" pitchFamily="66" charset="-78"/>
            </a:endParaRPr>
          </a:p>
        </p:txBody>
      </p:sp>
      <p:sp>
        <p:nvSpPr>
          <p:cNvPr id="5" name="Rectangle 4"/>
          <p:cNvSpPr/>
          <p:nvPr/>
        </p:nvSpPr>
        <p:spPr>
          <a:xfrm>
            <a:off x="449943" y="1259545"/>
            <a:ext cx="11524343" cy="6782626"/>
          </a:xfrm>
          <a:prstGeom prst="rect">
            <a:avLst/>
          </a:prstGeom>
        </p:spPr>
        <p:txBody>
          <a:bodyPr wrap="square">
            <a:spAutoFit/>
          </a:bodyPr>
          <a:lstStyle/>
          <a:p>
            <a:r>
              <a:rPr lang="en-US" sz="2100" b="1" u="sng" dirty="0" smtClean="0">
                <a:latin typeface="Garamond" panose="02020404030301010803" pitchFamily="18" charset="0"/>
              </a:rPr>
              <a:t>You can do </a:t>
            </a:r>
            <a:r>
              <a:rPr lang="en-US" sz="2100" b="1" u="sng" dirty="0" smtClean="0">
                <a:latin typeface="Garamond" panose="02020404030301010803" pitchFamily="18" charset="0"/>
              </a:rPr>
              <a:t>this in </a:t>
            </a:r>
            <a:r>
              <a:rPr lang="en-US" sz="2100" b="1" u="sng" dirty="0" smtClean="0">
                <a:latin typeface="Garamond" panose="02020404030301010803" pitchFamily="18" charset="0"/>
              </a:rPr>
              <a:t>three different ways-</a:t>
            </a:r>
          </a:p>
          <a:p>
            <a:endParaRPr lang="en-US" sz="2100" b="1" u="sng" dirty="0">
              <a:latin typeface="Garamond" panose="02020404030301010803" pitchFamily="18" charset="0"/>
            </a:endParaRPr>
          </a:p>
          <a:p>
            <a:pPr marL="1025525" lvl="1" indent="-514350">
              <a:lnSpc>
                <a:spcPct val="150000"/>
              </a:lnSpc>
              <a:buFont typeface="+mj-lt"/>
              <a:buAutoNum type="arabicPeriod"/>
            </a:pPr>
            <a:r>
              <a:rPr lang="en-US" sz="2100" b="1" u="sng" dirty="0" smtClean="0">
                <a:latin typeface="Garamond" panose="02020404030301010803" pitchFamily="18" charset="0"/>
              </a:rPr>
              <a:t>External</a:t>
            </a:r>
            <a:r>
              <a:rPr lang="en-US" sz="2100" b="1" u="sng" dirty="0">
                <a:latin typeface="Garamond" panose="02020404030301010803" pitchFamily="18" charset="0"/>
              </a:rPr>
              <a:t> Style Sheet</a:t>
            </a:r>
          </a:p>
          <a:p>
            <a:pPr marL="911225" lvl="2"/>
            <a:r>
              <a:rPr lang="en-US" sz="2100" dirty="0" smtClean="0">
                <a:latin typeface="Garamond" panose="02020404030301010803" pitchFamily="18" charset="0"/>
              </a:rPr>
              <a:t> Styles</a:t>
            </a:r>
            <a:r>
              <a:rPr lang="en-US" sz="2100" dirty="0">
                <a:latin typeface="Garamond" panose="02020404030301010803" pitchFamily="18" charset="0"/>
              </a:rPr>
              <a:t> are specified </a:t>
            </a:r>
            <a:r>
              <a:rPr lang="en-US" sz="2100" dirty="0" smtClean="0">
                <a:latin typeface="Garamond" panose="02020404030301010803" pitchFamily="18" charset="0"/>
              </a:rPr>
              <a:t>in</a:t>
            </a:r>
            <a:r>
              <a:rPr lang="en-US" sz="2100" dirty="0">
                <a:latin typeface="Garamond" panose="02020404030301010803" pitchFamily="18" charset="0"/>
              </a:rPr>
              <a:t> an external CSS </a:t>
            </a:r>
            <a:r>
              <a:rPr lang="en-US" sz="2100" dirty="0" smtClean="0">
                <a:latin typeface="Garamond" panose="02020404030301010803" pitchFamily="18" charset="0"/>
              </a:rPr>
              <a:t>file. </a:t>
            </a:r>
            <a:r>
              <a:rPr lang="en-US" sz="2000" dirty="0">
                <a:latin typeface="Garamond" panose="02020404030301010803" pitchFamily="18" charset="0"/>
              </a:rPr>
              <a:t>you can change the looks of </a:t>
            </a:r>
            <a:r>
              <a:rPr lang="en-US" sz="2000" dirty="0" smtClean="0">
                <a:latin typeface="Garamond" panose="02020404030301010803" pitchFamily="18" charset="0"/>
              </a:rPr>
              <a:t>the entire </a:t>
            </a:r>
            <a:r>
              <a:rPr lang="en-US" sz="2000" dirty="0">
                <a:latin typeface="Garamond" panose="02020404030301010803" pitchFamily="18" charset="0"/>
              </a:rPr>
              <a:t>website by using </a:t>
            </a:r>
            <a:r>
              <a:rPr lang="en-US" sz="2000" dirty="0" smtClean="0">
                <a:latin typeface="Garamond" panose="02020404030301010803" pitchFamily="18" charset="0"/>
              </a:rPr>
              <a:t>single external </a:t>
            </a:r>
            <a:r>
              <a:rPr lang="en-US" sz="2000" dirty="0">
                <a:latin typeface="Garamond" panose="02020404030301010803" pitchFamily="18" charset="0"/>
              </a:rPr>
              <a:t>style sheet</a:t>
            </a:r>
            <a:r>
              <a:rPr lang="en-US" sz="2000" dirty="0" smtClean="0">
                <a:latin typeface="Garamond" panose="02020404030301010803" pitchFamily="18" charset="0"/>
              </a:rPr>
              <a:t>.</a:t>
            </a:r>
            <a:endParaRPr lang="en-US" sz="2100" dirty="0">
              <a:latin typeface="Garamond" panose="02020404030301010803" pitchFamily="18" charset="0"/>
            </a:endParaRPr>
          </a:p>
          <a:p>
            <a:pPr marL="911225" lvl="2"/>
            <a:r>
              <a:rPr lang="en-US" sz="2100" dirty="0" smtClean="0">
                <a:latin typeface="Garamond" panose="02020404030301010803" pitchFamily="18" charset="0"/>
                <a:cs typeface="Arial" charset="0"/>
              </a:rPr>
              <a:t>	 </a:t>
            </a:r>
            <a:r>
              <a:rPr lang="en-US" sz="2100" b="1" u="sng" dirty="0" smtClean="0">
                <a:latin typeface="Garamond" panose="02020404030301010803" pitchFamily="18" charset="0"/>
                <a:cs typeface="Arial" charset="0"/>
              </a:rPr>
              <a:t>E.g.</a:t>
            </a:r>
            <a:r>
              <a:rPr lang="en-US" sz="2100" u="sng" dirty="0" smtClean="0">
                <a:latin typeface="Garamond" panose="02020404030301010803" pitchFamily="18" charset="0"/>
                <a:cs typeface="Arial" charset="0"/>
              </a:rPr>
              <a:t> </a:t>
            </a:r>
            <a:r>
              <a:rPr lang="en-US" sz="2000" b="1" dirty="0">
                <a:solidFill>
                  <a:schemeClr val="accent5">
                    <a:lumMod val="50000"/>
                  </a:schemeClr>
                </a:solidFill>
                <a:latin typeface="Garamond" panose="02020404030301010803" pitchFamily="18" charset="0"/>
                <a:cs typeface="Arial" charset="0"/>
              </a:rPr>
              <a:t>&lt;head&gt; </a:t>
            </a:r>
            <a:r>
              <a:rPr lang="en-US" sz="2100" dirty="0" smtClean="0">
                <a:latin typeface="Garamond" panose="02020404030301010803" pitchFamily="18" charset="0"/>
                <a:cs typeface="Arial" charset="0"/>
              </a:rPr>
              <a:t>&lt;link</a:t>
            </a:r>
            <a:r>
              <a:rPr lang="en-US" sz="2100" dirty="0">
                <a:latin typeface="Garamond" panose="02020404030301010803" pitchFamily="18" charset="0"/>
                <a:cs typeface="Arial" charset="0"/>
              </a:rPr>
              <a:t> rel="stylesheet"</a:t>
            </a:r>
            <a:r>
              <a:rPr lang="en-US" sz="2100" dirty="0">
                <a:solidFill>
                  <a:srgbClr val="FF0000"/>
                </a:solidFill>
                <a:latin typeface="Garamond" panose="02020404030301010803" pitchFamily="18" charset="0"/>
                <a:cs typeface="Arial" charset="0"/>
              </a:rPr>
              <a:t> </a:t>
            </a:r>
            <a:r>
              <a:rPr lang="en-US" sz="2100" dirty="0">
                <a:latin typeface="Garamond" panose="02020404030301010803" pitchFamily="18" charset="0"/>
                <a:cs typeface="Arial" charset="0"/>
              </a:rPr>
              <a:t>type="</a:t>
            </a:r>
            <a:r>
              <a:rPr lang="en-US" sz="2100" dirty="0" smtClean="0">
                <a:latin typeface="Garamond" panose="02020404030301010803" pitchFamily="18" charset="0"/>
                <a:cs typeface="Arial" charset="0"/>
              </a:rPr>
              <a:t>text/</a:t>
            </a:r>
            <a:r>
              <a:rPr lang="en-US" sz="2100" dirty="0" err="1" smtClean="0">
                <a:latin typeface="Garamond" panose="02020404030301010803" pitchFamily="18" charset="0"/>
                <a:cs typeface="Arial" charset="0"/>
              </a:rPr>
              <a:t>css</a:t>
            </a:r>
            <a:r>
              <a:rPr lang="en-US" sz="2100" dirty="0">
                <a:latin typeface="Garamond" panose="02020404030301010803" pitchFamily="18" charset="0"/>
                <a:cs typeface="Arial" charset="0"/>
              </a:rPr>
              <a:t>" href=“ex1.css” </a:t>
            </a:r>
            <a:r>
              <a:rPr lang="en-US" sz="2100" dirty="0" smtClean="0">
                <a:latin typeface="Garamond" panose="02020404030301010803" pitchFamily="18" charset="0"/>
                <a:cs typeface="Arial" charset="0"/>
              </a:rPr>
              <a:t>/&gt;</a:t>
            </a:r>
            <a:r>
              <a:rPr lang="en-US" sz="2000" b="1" dirty="0">
                <a:solidFill>
                  <a:schemeClr val="accent5">
                    <a:lumMod val="50000"/>
                  </a:schemeClr>
                </a:solidFill>
                <a:latin typeface="Garamond" panose="02020404030301010803" pitchFamily="18" charset="0"/>
                <a:cs typeface="Arial" charset="0"/>
              </a:rPr>
              <a:t> </a:t>
            </a:r>
            <a:r>
              <a:rPr lang="en-US" sz="2000" b="1" dirty="0" smtClean="0">
                <a:solidFill>
                  <a:schemeClr val="accent5">
                    <a:lumMod val="50000"/>
                  </a:schemeClr>
                </a:solidFill>
                <a:latin typeface="Garamond" panose="02020404030301010803" pitchFamily="18" charset="0"/>
                <a:cs typeface="Arial" charset="0"/>
              </a:rPr>
              <a:t>&lt;/head</a:t>
            </a:r>
            <a:r>
              <a:rPr lang="en-US" sz="2000" b="1" dirty="0">
                <a:solidFill>
                  <a:schemeClr val="accent5">
                    <a:lumMod val="50000"/>
                  </a:schemeClr>
                </a:solidFill>
                <a:latin typeface="Garamond" panose="02020404030301010803" pitchFamily="18" charset="0"/>
                <a:cs typeface="Arial" charset="0"/>
              </a:rPr>
              <a:t>&gt;</a:t>
            </a:r>
            <a:endParaRPr lang="en-US" sz="2100" dirty="0" smtClean="0">
              <a:latin typeface="Garamond" panose="02020404030301010803" pitchFamily="18" charset="0"/>
              <a:cs typeface="Arial" charset="0"/>
            </a:endParaRPr>
          </a:p>
          <a:p>
            <a:pPr marL="911225" lvl="2">
              <a:lnSpc>
                <a:spcPct val="150000"/>
              </a:lnSpc>
            </a:pPr>
            <a:endParaRPr lang="en-US" sz="1100" dirty="0">
              <a:latin typeface="Garamond" panose="02020404030301010803" pitchFamily="18" charset="0"/>
            </a:endParaRPr>
          </a:p>
          <a:p>
            <a:pPr marL="1025525" lvl="1" indent="-514350">
              <a:lnSpc>
                <a:spcPct val="150000"/>
              </a:lnSpc>
              <a:buFont typeface="+mj-lt"/>
              <a:buAutoNum type="arabicPeriod"/>
            </a:pPr>
            <a:r>
              <a:rPr lang="en-US" sz="2100" b="1" u="sng" dirty="0">
                <a:latin typeface="Garamond" panose="02020404030301010803" pitchFamily="18" charset="0"/>
              </a:rPr>
              <a:t>Internal Style Sheet</a:t>
            </a:r>
          </a:p>
          <a:p>
            <a:pPr marL="911225" lvl="2"/>
            <a:r>
              <a:rPr lang="en-US" sz="2100" dirty="0" smtClean="0">
                <a:latin typeface="Garamond" panose="02020404030301010803" pitchFamily="18" charset="0"/>
              </a:rPr>
              <a:t> To </a:t>
            </a:r>
            <a:r>
              <a:rPr lang="en-US" sz="2100" dirty="0" smtClean="0">
                <a:latin typeface="Garamond" panose="02020404030301010803" pitchFamily="18" charset="0"/>
              </a:rPr>
              <a:t>apply</a:t>
            </a:r>
            <a:r>
              <a:rPr lang="en-US" sz="2100" dirty="0">
                <a:latin typeface="Garamond" panose="02020404030301010803" pitchFamily="18" charset="0"/>
              </a:rPr>
              <a:t> </a:t>
            </a:r>
            <a:r>
              <a:rPr lang="en-US" sz="2000" dirty="0" smtClean="0">
                <a:latin typeface="Garamond" panose="02020404030301010803" pitchFamily="18" charset="0"/>
              </a:rPr>
              <a:t>specific </a:t>
            </a:r>
            <a:r>
              <a:rPr lang="en-US" sz="2000" dirty="0">
                <a:latin typeface="Garamond" panose="02020404030301010803" pitchFamily="18" charset="0"/>
              </a:rPr>
              <a:t>styles to a single HTML file </a:t>
            </a:r>
            <a:r>
              <a:rPr lang="en-US" sz="2100" dirty="0" smtClean="0">
                <a:latin typeface="Garamond" panose="02020404030301010803" pitchFamily="18" charset="0"/>
              </a:rPr>
              <a:t>inside</a:t>
            </a:r>
            <a:r>
              <a:rPr lang="en-US" sz="2100" dirty="0">
                <a:latin typeface="Garamond" panose="02020404030301010803" pitchFamily="18" charset="0"/>
              </a:rPr>
              <a:t> the head section of an HTML </a:t>
            </a:r>
            <a:r>
              <a:rPr lang="en-US" sz="2100" dirty="0" smtClean="0">
                <a:latin typeface="Garamond" panose="02020404030301010803" pitchFamily="18" charset="0"/>
              </a:rPr>
              <a:t>page.</a:t>
            </a:r>
            <a:endParaRPr lang="en-US" sz="2100" dirty="0">
              <a:latin typeface="Garamond" panose="02020404030301010803" pitchFamily="18" charset="0"/>
            </a:endParaRPr>
          </a:p>
          <a:p>
            <a:pPr marL="911225" lvl="2"/>
            <a:r>
              <a:rPr lang="en-US" sz="2100" b="1" dirty="0" smtClean="0">
                <a:solidFill>
                  <a:schemeClr val="accent5">
                    <a:lumMod val="50000"/>
                  </a:schemeClr>
                </a:solidFill>
                <a:latin typeface="Garamond" panose="02020404030301010803" pitchFamily="18" charset="0"/>
                <a:cs typeface="Arial" charset="0"/>
              </a:rPr>
              <a:t> </a:t>
            </a:r>
            <a:r>
              <a:rPr lang="en-US" sz="2100" b="1" u="sng" dirty="0" smtClean="0">
                <a:latin typeface="Garamond" panose="02020404030301010803" pitchFamily="18" charset="0"/>
                <a:cs typeface="Arial" charset="0"/>
              </a:rPr>
              <a:t>E.g.</a:t>
            </a:r>
            <a:r>
              <a:rPr lang="en-US" sz="2100" b="1" u="sng" dirty="0" smtClean="0">
                <a:solidFill>
                  <a:schemeClr val="accent5">
                    <a:lumMod val="50000"/>
                  </a:schemeClr>
                </a:solidFill>
                <a:latin typeface="Garamond" panose="02020404030301010803" pitchFamily="18" charset="0"/>
                <a:cs typeface="Arial" charset="0"/>
              </a:rPr>
              <a:t> </a:t>
            </a:r>
            <a:r>
              <a:rPr lang="en-US" sz="2100" b="1" dirty="0" smtClean="0">
                <a:solidFill>
                  <a:schemeClr val="accent5">
                    <a:lumMod val="50000"/>
                  </a:schemeClr>
                </a:solidFill>
                <a:latin typeface="Garamond" panose="02020404030301010803" pitchFamily="18" charset="0"/>
                <a:cs typeface="Arial" charset="0"/>
              </a:rPr>
              <a:t>&lt;</a:t>
            </a:r>
            <a:r>
              <a:rPr lang="en-US" sz="2100" b="1" dirty="0">
                <a:solidFill>
                  <a:schemeClr val="accent5">
                    <a:lumMod val="50000"/>
                  </a:schemeClr>
                </a:solidFill>
                <a:latin typeface="Garamond" panose="02020404030301010803" pitchFamily="18" charset="0"/>
                <a:cs typeface="Arial" charset="0"/>
              </a:rPr>
              <a:t>style&gt; </a:t>
            </a:r>
            <a:r>
              <a:rPr lang="en-US" sz="2100" b="1" dirty="0">
                <a:solidFill>
                  <a:schemeClr val="accent2">
                    <a:lumMod val="50000"/>
                  </a:schemeClr>
                </a:solidFill>
                <a:latin typeface="Garamond" panose="02020404030301010803" pitchFamily="18" charset="0"/>
                <a:cs typeface="Arial" charset="0"/>
              </a:rPr>
              <a:t>p {</a:t>
            </a:r>
            <a:r>
              <a:rPr lang="en-US" sz="2100" dirty="0">
                <a:latin typeface="Garamond" panose="02020404030301010803" pitchFamily="18" charset="0"/>
                <a:cs typeface="Arial" charset="0"/>
              </a:rPr>
              <a:t> </a:t>
            </a:r>
            <a:r>
              <a:rPr lang="en-US" sz="2100" b="1" dirty="0" smtClean="0">
                <a:latin typeface="Garamond" panose="02020404030301010803" pitchFamily="18" charset="0"/>
                <a:cs typeface="Arial" charset="0"/>
              </a:rPr>
              <a:t>text-align: left</a:t>
            </a:r>
            <a:r>
              <a:rPr lang="en-US" sz="2100" dirty="0" smtClean="0">
                <a:latin typeface="Garamond" panose="02020404030301010803" pitchFamily="18" charset="0"/>
                <a:cs typeface="Arial" charset="0"/>
              </a:rPr>
              <a:t>;</a:t>
            </a:r>
            <a:r>
              <a:rPr lang="en-US" sz="2100" dirty="0">
                <a:latin typeface="Garamond" panose="02020404030301010803" pitchFamily="18" charset="0"/>
                <a:cs typeface="Arial" charset="0"/>
              </a:rPr>
              <a:t> </a:t>
            </a:r>
            <a:r>
              <a:rPr lang="en-US" sz="2100" b="1" dirty="0">
                <a:latin typeface="Garamond" panose="02020404030301010803" pitchFamily="18" charset="0"/>
                <a:cs typeface="Arial" charset="0"/>
              </a:rPr>
              <a:t>font-size</a:t>
            </a:r>
            <a:r>
              <a:rPr lang="en-US" sz="2100" dirty="0">
                <a:latin typeface="Garamond" panose="02020404030301010803" pitchFamily="18" charset="0"/>
                <a:cs typeface="Arial" charset="0"/>
              </a:rPr>
              <a:t>:24px; </a:t>
            </a:r>
            <a:r>
              <a:rPr lang="en-US" sz="2100" b="1" dirty="0">
                <a:solidFill>
                  <a:schemeClr val="accent2">
                    <a:lumMod val="50000"/>
                  </a:schemeClr>
                </a:solidFill>
                <a:latin typeface="Garamond" panose="02020404030301010803" pitchFamily="18" charset="0"/>
                <a:cs typeface="Arial" charset="0"/>
              </a:rPr>
              <a:t>} </a:t>
            </a:r>
            <a:r>
              <a:rPr lang="en-US" sz="2100" b="1" dirty="0">
                <a:solidFill>
                  <a:schemeClr val="accent5">
                    <a:lumMod val="50000"/>
                  </a:schemeClr>
                </a:solidFill>
                <a:latin typeface="Garamond" panose="02020404030301010803" pitchFamily="18" charset="0"/>
                <a:cs typeface="Arial" charset="0"/>
              </a:rPr>
              <a:t>&lt;/style&gt;</a:t>
            </a:r>
          </a:p>
          <a:p>
            <a:pPr marL="911225" lvl="2">
              <a:lnSpc>
                <a:spcPct val="150000"/>
              </a:lnSpc>
            </a:pPr>
            <a:endParaRPr lang="en-US" sz="1050" dirty="0">
              <a:latin typeface="Garamond" panose="02020404030301010803" pitchFamily="18" charset="0"/>
            </a:endParaRPr>
          </a:p>
          <a:p>
            <a:pPr marL="1025525" lvl="1" indent="-514350">
              <a:lnSpc>
                <a:spcPct val="150000"/>
              </a:lnSpc>
              <a:buFont typeface="+mj-lt"/>
              <a:buAutoNum type="arabicPeriod"/>
            </a:pPr>
            <a:r>
              <a:rPr lang="en-US" sz="2100" b="1" u="sng" dirty="0">
                <a:latin typeface="Garamond" panose="02020404030301010803" pitchFamily="18" charset="0"/>
              </a:rPr>
              <a:t>Inline </a:t>
            </a:r>
            <a:r>
              <a:rPr lang="en-US" sz="2100" b="1" u="sng" dirty="0" smtClean="0">
                <a:latin typeface="Garamond" panose="02020404030301010803" pitchFamily="18" charset="0"/>
              </a:rPr>
              <a:t>Styles</a:t>
            </a:r>
          </a:p>
          <a:p>
            <a:pPr marL="911225" lvl="2"/>
            <a:r>
              <a:rPr lang="en-US" sz="2100" dirty="0" smtClean="0">
                <a:latin typeface="Garamond" panose="02020404030301010803" pitchFamily="18" charset="0"/>
              </a:rPr>
              <a:t> Styles are specified inside an HTML tag/element.</a:t>
            </a:r>
          </a:p>
          <a:p>
            <a:pPr marL="911225" lvl="2"/>
            <a:r>
              <a:rPr lang="en-US" sz="2100" b="1" dirty="0" smtClean="0">
                <a:latin typeface="Garamond" panose="02020404030301010803" pitchFamily="18" charset="0"/>
                <a:cs typeface="Arial" charset="0"/>
              </a:rPr>
              <a:t> </a:t>
            </a:r>
            <a:r>
              <a:rPr lang="en-US" sz="2100" b="1" u="sng" dirty="0" smtClean="0">
                <a:latin typeface="Garamond" panose="02020404030301010803" pitchFamily="18" charset="0"/>
                <a:cs typeface="Arial" charset="0"/>
              </a:rPr>
              <a:t>E.g. </a:t>
            </a:r>
            <a:r>
              <a:rPr lang="en-US" sz="2100" b="1" dirty="0" smtClean="0">
                <a:solidFill>
                  <a:schemeClr val="accent2">
                    <a:lumMod val="50000"/>
                  </a:schemeClr>
                </a:solidFill>
                <a:latin typeface="Garamond" panose="02020404030301010803" pitchFamily="18" charset="0"/>
                <a:cs typeface="Arial" charset="0"/>
              </a:rPr>
              <a:t>&lt;p</a:t>
            </a:r>
            <a:r>
              <a:rPr lang="en-US" sz="2100" dirty="0" smtClean="0">
                <a:latin typeface="Garamond" panose="02020404030301010803" pitchFamily="18" charset="0"/>
                <a:cs typeface="Arial" charset="0"/>
              </a:rPr>
              <a:t> style</a:t>
            </a:r>
            <a:r>
              <a:rPr lang="en-US" sz="2100" dirty="0" smtClean="0">
                <a:latin typeface="Garamond" panose="02020404030301010803" pitchFamily="18" charset="0"/>
                <a:cs typeface="Arial" charset="0"/>
              </a:rPr>
              <a:t>="</a:t>
            </a:r>
            <a:r>
              <a:rPr lang="en-US" sz="2100" b="1" dirty="0" smtClean="0">
                <a:latin typeface="Garamond" panose="02020404030301010803" pitchFamily="18" charset="0"/>
                <a:cs typeface="Arial" charset="0"/>
              </a:rPr>
              <a:t>font-family: Algerian</a:t>
            </a:r>
            <a:r>
              <a:rPr lang="en-US" sz="2100" dirty="0" smtClean="0">
                <a:latin typeface="Garamond" panose="02020404030301010803" pitchFamily="18" charset="0"/>
                <a:cs typeface="Arial" charset="0"/>
              </a:rPr>
              <a:t>; </a:t>
            </a:r>
            <a:r>
              <a:rPr lang="en-US" sz="2100" b="1" dirty="0" smtClean="0">
                <a:latin typeface="Garamond" panose="02020404030301010803" pitchFamily="18" charset="0"/>
                <a:cs typeface="Arial" charset="0"/>
              </a:rPr>
              <a:t>font-size</a:t>
            </a:r>
            <a:r>
              <a:rPr lang="en-US" sz="2100" dirty="0" smtClean="0">
                <a:latin typeface="Garamond" panose="02020404030301010803" pitchFamily="18" charset="0"/>
                <a:cs typeface="Arial" charset="0"/>
              </a:rPr>
              <a:t>:28px;"&gt; Demo of Inline Style </a:t>
            </a:r>
            <a:r>
              <a:rPr lang="en-US" sz="2100" b="1" dirty="0" smtClean="0">
                <a:solidFill>
                  <a:schemeClr val="accent2">
                    <a:lumMod val="50000"/>
                  </a:schemeClr>
                </a:solidFill>
                <a:latin typeface="Garamond" panose="02020404030301010803" pitchFamily="18" charset="0"/>
                <a:cs typeface="Arial" charset="0"/>
              </a:rPr>
              <a:t>&lt;/p&gt;</a:t>
            </a:r>
          </a:p>
          <a:p>
            <a:pPr marL="911225" lvl="2"/>
            <a:endParaRPr lang="en-US" sz="2400"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Tree>
    <p:extLst>
      <p:ext uri="{BB962C8B-B14F-4D97-AF65-F5344CB8AC3E}">
        <p14:creationId xmlns:p14="http://schemas.microsoft.com/office/powerpoint/2010/main" val="448737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142875"/>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abic Typesetting" panose="03020402040406030203" pitchFamily="66" charset="-78"/>
              </a:rPr>
              <a:t>Inserting a </a:t>
            </a:r>
            <a:r>
              <a:rPr lang="en-US" sz="3600" b="1" u="sng" dirty="0" err="1" smtClean="0">
                <a:latin typeface="Garamond" panose="02020404030301010803" pitchFamily="18" charset="0"/>
                <a:cs typeface="Arabic Typesetting" panose="03020402040406030203" pitchFamily="66" charset="-78"/>
              </a:rPr>
              <a:t>StyleSheet</a:t>
            </a:r>
            <a:endParaRPr lang="en-US" sz="3600" b="1" u="sng" dirty="0">
              <a:latin typeface="Garamond" panose="02020404030301010803" pitchFamily="18" charset="0"/>
              <a:cs typeface="Arabic Typesetting" panose="03020402040406030203" pitchFamily="66" charset="-78"/>
            </a:endParaRPr>
          </a:p>
        </p:txBody>
      </p:sp>
      <p:sp>
        <p:nvSpPr>
          <p:cNvPr id="5" name="Rectangle 4"/>
          <p:cNvSpPr/>
          <p:nvPr/>
        </p:nvSpPr>
        <p:spPr>
          <a:xfrm>
            <a:off x="545478" y="1138287"/>
            <a:ext cx="11524343" cy="7109639"/>
          </a:xfrm>
          <a:prstGeom prst="rect">
            <a:avLst/>
          </a:prstGeom>
        </p:spPr>
        <p:txBody>
          <a:bodyPr wrap="square">
            <a:spAutoFit/>
          </a:bodyPr>
          <a:lstStyle/>
          <a:p>
            <a:pPr>
              <a:defRPr/>
            </a:pPr>
            <a:r>
              <a:rPr lang="en-US" sz="2400" b="1" u="sng" dirty="0" smtClean="0">
                <a:latin typeface="Garamond" panose="02020404030301010803" pitchFamily="18" charset="0"/>
              </a:rPr>
              <a:t>Multiple</a:t>
            </a:r>
            <a:r>
              <a:rPr lang="en-US" sz="2400" b="1" u="sng" dirty="0">
                <a:latin typeface="Garamond" panose="02020404030301010803" pitchFamily="18" charset="0"/>
              </a:rPr>
              <a:t> </a:t>
            </a:r>
            <a:r>
              <a:rPr lang="en-US" sz="2400" b="1" u="sng" dirty="0" smtClean="0">
                <a:latin typeface="Garamond" panose="02020404030301010803" pitchFamily="18" charset="0"/>
              </a:rPr>
              <a:t>Style Sheets</a:t>
            </a:r>
            <a:r>
              <a:rPr lang="en-US" sz="2400" b="1" dirty="0" smtClean="0">
                <a:latin typeface="Garamond" panose="02020404030301010803" pitchFamily="18" charset="0"/>
              </a:rPr>
              <a:t> </a:t>
            </a:r>
            <a:r>
              <a:rPr lang="en-US" sz="2400" dirty="0" smtClean="0">
                <a:latin typeface="Garamond" panose="02020404030301010803" pitchFamily="18" charset="0"/>
              </a:rPr>
              <a:t>– It </a:t>
            </a:r>
            <a:r>
              <a:rPr lang="en-US" sz="2400" dirty="0" smtClean="0">
                <a:latin typeface="Garamond" panose="02020404030301010803" pitchFamily="18" charset="0"/>
                <a:cs typeface="Arial" charset="0"/>
              </a:rPr>
              <a:t>can</a:t>
            </a:r>
            <a:r>
              <a:rPr lang="en-US" sz="2400" dirty="0">
                <a:latin typeface="Garamond" panose="02020404030301010803" pitchFamily="18" charset="0"/>
                <a:cs typeface="Arial" charset="0"/>
              </a:rPr>
              <a:t> be referenced inside an HTML document.</a:t>
            </a:r>
          </a:p>
          <a:p>
            <a:pPr>
              <a:defRPr/>
            </a:pPr>
            <a:endParaRPr lang="en-US" sz="2400" dirty="0">
              <a:latin typeface="Garamond" panose="02020404030301010803" pitchFamily="18" charset="0"/>
              <a:cs typeface="Arial" charset="0"/>
            </a:endParaRPr>
          </a:p>
          <a:p>
            <a:pPr>
              <a:defRPr/>
            </a:pPr>
            <a:r>
              <a:rPr lang="en-US" sz="2400" dirty="0">
                <a:latin typeface="Garamond" panose="02020404030301010803" pitchFamily="18" charset="0"/>
                <a:cs typeface="Arial" charset="0"/>
              </a:rPr>
              <a:t>The questions is, what styles will be applicable when there is more than one style specified?</a:t>
            </a:r>
          </a:p>
          <a:p>
            <a:pPr>
              <a:defRPr/>
            </a:pPr>
            <a:endParaRPr lang="en-US" sz="2400" dirty="0">
              <a:latin typeface="Garamond" panose="02020404030301010803" pitchFamily="18" charset="0"/>
              <a:cs typeface="Arial" charset="0"/>
            </a:endParaRPr>
          </a:p>
          <a:p>
            <a:pPr>
              <a:defRPr/>
            </a:pPr>
            <a:r>
              <a:rPr lang="en-US" sz="2400" dirty="0">
                <a:latin typeface="Garamond" panose="02020404030301010803" pitchFamily="18" charset="0"/>
                <a:cs typeface="Arial" charset="0"/>
              </a:rPr>
              <a:t>All styles cascade into a new virtual style sheet by applying </a:t>
            </a:r>
            <a:r>
              <a:rPr lang="en-US" sz="2400" dirty="0" smtClean="0">
                <a:latin typeface="Garamond" panose="02020404030301010803" pitchFamily="18" charset="0"/>
                <a:cs typeface="Arial" charset="0"/>
              </a:rPr>
              <a:t>the following</a:t>
            </a:r>
            <a:r>
              <a:rPr lang="en-US" sz="2400" dirty="0">
                <a:latin typeface="Garamond" panose="02020404030301010803" pitchFamily="18" charset="0"/>
                <a:cs typeface="Arial" charset="0"/>
              </a:rPr>
              <a:t> rules, where the higher number has the greater priority:</a:t>
            </a:r>
          </a:p>
          <a:p>
            <a:pPr>
              <a:defRPr/>
            </a:pPr>
            <a:endParaRPr lang="en-US" sz="2400" dirty="0">
              <a:latin typeface="Garamond" panose="02020404030301010803" pitchFamily="18" charset="0"/>
              <a:cs typeface="Arial" charset="0"/>
            </a:endParaRPr>
          </a:p>
          <a:p>
            <a:pPr marL="457200" indent="-457200">
              <a:buFont typeface="Arial" charset="0"/>
              <a:buAutoNum type="arabicPeriod"/>
              <a:defRPr/>
            </a:pPr>
            <a:r>
              <a:rPr lang="en-US" sz="2400" dirty="0">
                <a:latin typeface="Garamond" panose="02020404030301010803" pitchFamily="18" charset="0"/>
                <a:cs typeface="Arial" charset="0"/>
              </a:rPr>
              <a:t>Browser </a:t>
            </a:r>
            <a:r>
              <a:rPr lang="en-US" sz="2400" dirty="0" smtClean="0">
                <a:latin typeface="Garamond" panose="02020404030301010803" pitchFamily="18" charset="0"/>
                <a:cs typeface="Arial" charset="0"/>
              </a:rPr>
              <a:t>default.</a:t>
            </a:r>
            <a:endParaRPr lang="en-US" sz="2400" dirty="0">
              <a:latin typeface="Garamond" panose="02020404030301010803" pitchFamily="18" charset="0"/>
              <a:cs typeface="Arial" charset="0"/>
            </a:endParaRPr>
          </a:p>
          <a:p>
            <a:pPr marL="457200" indent="-457200">
              <a:buFont typeface="Arial" charset="0"/>
              <a:buAutoNum type="arabicPeriod"/>
              <a:defRPr/>
            </a:pPr>
            <a:r>
              <a:rPr lang="en-US" sz="2400" dirty="0">
                <a:latin typeface="Garamond" panose="02020404030301010803" pitchFamily="18" charset="0"/>
                <a:cs typeface="Arial" charset="0"/>
              </a:rPr>
              <a:t>External </a:t>
            </a:r>
            <a:r>
              <a:rPr lang="en-US" sz="2400" dirty="0" err="1" smtClean="0">
                <a:latin typeface="Garamond" panose="02020404030301010803" pitchFamily="18" charset="0"/>
                <a:cs typeface="Arial" charset="0"/>
              </a:rPr>
              <a:t>Stylesheet</a:t>
            </a:r>
            <a:r>
              <a:rPr lang="en-US" sz="2400" dirty="0" smtClean="0">
                <a:latin typeface="Garamond" panose="02020404030301010803" pitchFamily="18" charset="0"/>
                <a:cs typeface="Arial" charset="0"/>
              </a:rPr>
              <a:t>.</a:t>
            </a:r>
            <a:endParaRPr lang="en-US" sz="2400" dirty="0">
              <a:latin typeface="Garamond" panose="02020404030301010803" pitchFamily="18" charset="0"/>
              <a:cs typeface="Arial" charset="0"/>
            </a:endParaRPr>
          </a:p>
          <a:p>
            <a:pPr marL="457200" indent="-457200">
              <a:buFont typeface="Arial" charset="0"/>
              <a:buAutoNum type="arabicPeriod"/>
              <a:defRPr/>
            </a:pPr>
            <a:r>
              <a:rPr lang="en-US" sz="2400" dirty="0">
                <a:latin typeface="Garamond" panose="02020404030301010803" pitchFamily="18" charset="0"/>
                <a:cs typeface="Arial" charset="0"/>
              </a:rPr>
              <a:t>Internal </a:t>
            </a:r>
            <a:r>
              <a:rPr lang="en-US" sz="2400" dirty="0" err="1">
                <a:latin typeface="Garamond" panose="02020404030301010803" pitchFamily="18" charset="0"/>
                <a:cs typeface="Arial" charset="0"/>
              </a:rPr>
              <a:t>Stylesheet</a:t>
            </a:r>
            <a:r>
              <a:rPr lang="en-US" sz="2400" dirty="0">
                <a:latin typeface="Garamond" panose="02020404030301010803" pitchFamily="18" charset="0"/>
                <a:cs typeface="Arial" charset="0"/>
              </a:rPr>
              <a:t> (styles defined in head section</a:t>
            </a:r>
            <a:r>
              <a:rPr lang="en-US" sz="2400" dirty="0" smtClean="0">
                <a:latin typeface="Garamond" panose="02020404030301010803" pitchFamily="18" charset="0"/>
                <a:cs typeface="Arial" charset="0"/>
              </a:rPr>
              <a:t>).</a:t>
            </a:r>
            <a:endParaRPr lang="en-US" sz="2400" dirty="0">
              <a:latin typeface="Garamond" panose="02020404030301010803" pitchFamily="18" charset="0"/>
              <a:cs typeface="Arial" charset="0"/>
            </a:endParaRPr>
          </a:p>
          <a:p>
            <a:pPr marL="457200" indent="-457200">
              <a:buFont typeface="Arial" charset="0"/>
              <a:buAutoNum type="arabicPeriod"/>
              <a:defRPr/>
            </a:pPr>
            <a:r>
              <a:rPr lang="en-US" sz="2400" dirty="0">
                <a:latin typeface="Garamond" panose="02020404030301010803" pitchFamily="18" charset="0"/>
                <a:cs typeface="Arial" charset="0"/>
              </a:rPr>
              <a:t>Inline Style (styles defined in an HTML element</a:t>
            </a:r>
            <a:r>
              <a:rPr lang="en-US" sz="2400" dirty="0" smtClean="0">
                <a:latin typeface="Garamond" panose="02020404030301010803" pitchFamily="18" charset="0"/>
                <a:cs typeface="Arial" charset="0"/>
              </a:rPr>
              <a:t>).</a:t>
            </a:r>
            <a:r>
              <a:rPr lang="en-US" sz="2400" dirty="0">
                <a:latin typeface="Garamond" panose="02020404030301010803" pitchFamily="18" charset="0"/>
                <a:cs typeface="Arial" charset="0"/>
              </a:rPr>
              <a:t>	</a:t>
            </a:r>
            <a:r>
              <a:rPr lang="en-US" sz="2400" dirty="0" smtClean="0">
                <a:latin typeface="Garamond" panose="02020404030301010803" pitchFamily="18" charset="0"/>
                <a:cs typeface="Arial" charset="0"/>
              </a:rPr>
              <a:t>  </a:t>
            </a:r>
          </a:p>
          <a:p>
            <a:pPr marL="457200" indent="-457200">
              <a:buFont typeface="Arial" charset="0"/>
              <a:buAutoNum type="arabicPeriod"/>
              <a:defRPr/>
            </a:pPr>
            <a:endParaRPr lang="en-US" sz="2400" b="1" u="sng" dirty="0">
              <a:latin typeface="Garamond" panose="02020404030301010803" pitchFamily="18" charset="0"/>
              <a:cs typeface="Arial" charset="0"/>
            </a:endParaRPr>
          </a:p>
          <a:p>
            <a:pPr>
              <a:defRPr/>
            </a:pPr>
            <a:r>
              <a:rPr lang="en-US" sz="2400" b="1" u="sng" dirty="0" err="1" smtClean="0">
                <a:latin typeface="Garamond" panose="02020404030301010803" pitchFamily="18" charset="0"/>
                <a:cs typeface="Arial" charset="0"/>
              </a:rPr>
              <a:t>Ref.Note</a:t>
            </a:r>
            <a:r>
              <a:rPr lang="en-US" sz="2400" b="1" u="sng" dirty="0" smtClean="0">
                <a:latin typeface="Garamond" panose="02020404030301010803" pitchFamily="18" charset="0"/>
                <a:cs typeface="Arial" charset="0"/>
              </a:rPr>
              <a:t> Section-</a:t>
            </a:r>
            <a:endParaRPr lang="en-US" sz="2400" b="1" u="sng" dirty="0">
              <a:latin typeface="Garamond" panose="02020404030301010803" pitchFamily="18" charset="0"/>
              <a:cs typeface="Arial" charset="0"/>
            </a:endParaRPr>
          </a:p>
          <a:p>
            <a:pPr marL="457200" indent="-457200">
              <a:buFont typeface="Arial" charset="0"/>
              <a:buAutoNum type="arabicPeriod"/>
              <a:defRPr/>
            </a:pPr>
            <a:endParaRPr lang="en-US" sz="2400" dirty="0">
              <a:latin typeface="Garamond" panose="02020404030301010803" pitchFamily="18" charset="0"/>
              <a:cs typeface="Arial" charset="0"/>
            </a:endParaRPr>
          </a:p>
          <a:p>
            <a:endParaRPr lang="en-US" sz="2400" dirty="0">
              <a:latin typeface="Garamond" panose="02020404030301010803" pitchFamily="18" charset="0"/>
              <a:cs typeface="Arial" charset="0"/>
            </a:endParaRPr>
          </a:p>
          <a:p>
            <a:endParaRPr lang="en-US" sz="24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latin typeface="Garamond" panose="02020404030301010803" pitchFamily="18" charset="0"/>
            </a:endParaRPr>
          </a:p>
        </p:txBody>
      </p:sp>
    </p:spTree>
    <p:extLst>
      <p:ext uri="{BB962C8B-B14F-4D97-AF65-F5344CB8AC3E}">
        <p14:creationId xmlns:p14="http://schemas.microsoft.com/office/powerpoint/2010/main" val="32187235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658163" y="1259545"/>
            <a:ext cx="10661508" cy="3816429"/>
          </a:xfrm>
          <a:prstGeom prst="rect">
            <a:avLst/>
          </a:prstGeom>
          <a:noFill/>
        </p:spPr>
        <p:txBody>
          <a:bodyPr wrap="none" rtlCol="0">
            <a:spAutoFit/>
          </a:bodyPr>
          <a:lstStyle/>
          <a:p>
            <a:r>
              <a:rPr lang="en-US" sz="2400" b="1" u="sng" dirty="0" smtClean="0">
                <a:latin typeface="Garamond" panose="02020404030301010803" pitchFamily="18" charset="0"/>
              </a:rPr>
              <a:t>CSS Background</a:t>
            </a:r>
          </a:p>
          <a:p>
            <a:endParaRPr lang="en-US" b="1" dirty="0">
              <a:latin typeface="Garamond" panose="02020404030301010803" pitchFamily="18" charset="0"/>
            </a:endParaRPr>
          </a:p>
          <a:p>
            <a:pPr>
              <a:defRPr/>
            </a:pPr>
            <a:r>
              <a:rPr lang="en-US" sz="2400" dirty="0">
                <a:latin typeface="Garamond" panose="02020404030301010803" pitchFamily="18" charset="0"/>
                <a:cs typeface="Arial" charset="0"/>
              </a:rPr>
              <a:t>We can use CSS Background properties to define the background effects of an element.</a:t>
            </a:r>
          </a:p>
          <a:p>
            <a:pPr>
              <a:defRPr/>
            </a:pPr>
            <a:endParaRPr lang="en-US" sz="1600" dirty="0">
              <a:latin typeface="Garamond" panose="02020404030301010803" pitchFamily="18" charset="0"/>
              <a:cs typeface="Arial" charset="0"/>
            </a:endParaRPr>
          </a:p>
          <a:p>
            <a:pPr>
              <a:defRPr/>
            </a:pPr>
            <a:r>
              <a:rPr lang="en-US" sz="2400" dirty="0">
                <a:latin typeface="Garamond" panose="02020404030301010803" pitchFamily="18" charset="0"/>
                <a:cs typeface="Arial" charset="0"/>
              </a:rPr>
              <a:t>The following properties can be used for background effects :</a:t>
            </a:r>
          </a:p>
          <a:p>
            <a:pPr>
              <a:defRPr/>
            </a:pPr>
            <a:endParaRPr lang="en-US" sz="1400" dirty="0">
              <a:latin typeface="Garamond" panose="02020404030301010803" pitchFamily="18" charset="0"/>
              <a:cs typeface="Arial" charset="0"/>
            </a:endParaRPr>
          </a:p>
          <a:p>
            <a:pPr marL="514350" indent="-514350">
              <a:buFont typeface="Arial" charset="0"/>
              <a:buAutoNum type="alphaLcPeriod"/>
              <a:defRPr/>
            </a:pPr>
            <a:r>
              <a:rPr lang="en-US" sz="2400" dirty="0">
                <a:latin typeface="Garamond" panose="02020404030301010803" pitchFamily="18" charset="0"/>
                <a:cs typeface="Arial" charset="0"/>
              </a:rPr>
              <a:t>background-color</a:t>
            </a:r>
          </a:p>
          <a:p>
            <a:pPr marL="514350" indent="-514350">
              <a:buFont typeface="Arial" charset="0"/>
              <a:buAutoNum type="alphaLcPeriod"/>
              <a:defRPr/>
            </a:pPr>
            <a:r>
              <a:rPr lang="en-US" sz="2400" dirty="0">
                <a:latin typeface="Garamond" panose="02020404030301010803" pitchFamily="18" charset="0"/>
                <a:cs typeface="Arial" charset="0"/>
              </a:rPr>
              <a:t>background-image</a:t>
            </a:r>
          </a:p>
          <a:p>
            <a:pPr marL="514350" indent="-514350">
              <a:buFont typeface="Arial" charset="0"/>
              <a:buAutoNum type="alphaLcPeriod"/>
              <a:defRPr/>
            </a:pPr>
            <a:r>
              <a:rPr lang="en-US" sz="2400" dirty="0">
                <a:latin typeface="Garamond" panose="02020404030301010803" pitchFamily="18" charset="0"/>
                <a:cs typeface="Arial" charset="0"/>
              </a:rPr>
              <a:t>background-repeat</a:t>
            </a:r>
          </a:p>
          <a:p>
            <a:pPr marL="514350" indent="-514350">
              <a:buFont typeface="Arial" charset="0"/>
              <a:buAutoNum type="alphaLcPeriod"/>
              <a:defRPr/>
            </a:pPr>
            <a:r>
              <a:rPr lang="en-US" sz="2400" dirty="0">
                <a:latin typeface="Garamond" panose="02020404030301010803" pitchFamily="18" charset="0"/>
                <a:cs typeface="Arial" charset="0"/>
              </a:rPr>
              <a:t>background-position</a:t>
            </a:r>
          </a:p>
          <a:p>
            <a:endParaRPr lang="en-US" sz="2400" b="1" dirty="0">
              <a:latin typeface="Garamond" panose="02020404030301010803" pitchFamily="18" charset="0"/>
            </a:endParaRPr>
          </a:p>
        </p:txBody>
      </p:sp>
    </p:spTree>
    <p:extLst>
      <p:ext uri="{BB962C8B-B14F-4D97-AF65-F5344CB8AC3E}">
        <p14:creationId xmlns:p14="http://schemas.microsoft.com/office/powerpoint/2010/main" val="8092996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604420" y="1259545"/>
            <a:ext cx="11215388" cy="4501232"/>
          </a:xfrm>
          <a:prstGeom prst="rect">
            <a:avLst/>
          </a:prstGeom>
          <a:noFill/>
        </p:spPr>
        <p:txBody>
          <a:bodyPr wrap="square" rtlCol="0">
            <a:spAutoFit/>
          </a:bodyPr>
          <a:lstStyle/>
          <a:p>
            <a:r>
              <a:rPr lang="en-US" sz="2400" b="1" u="sng" dirty="0" smtClean="0">
                <a:latin typeface="Garamond" panose="02020404030301010803" pitchFamily="18" charset="0"/>
              </a:rPr>
              <a:t>CSS Background Image</a:t>
            </a:r>
          </a:p>
          <a:p>
            <a:endParaRPr lang="en-US" sz="1600" b="1" dirty="0">
              <a:latin typeface="Garamond" panose="02020404030301010803" pitchFamily="18" charset="0"/>
              <a:cs typeface="Arial" charset="0"/>
            </a:endParaRPr>
          </a:p>
          <a:p>
            <a:r>
              <a:rPr lang="en-US" sz="2400" dirty="0">
                <a:latin typeface="Garamond" panose="02020404030301010803" pitchFamily="18" charset="0"/>
                <a:cs typeface="Arial" charset="0"/>
              </a:rPr>
              <a:t>You can use an image as the background for an element using background-image</a:t>
            </a:r>
            <a:r>
              <a:rPr lang="en-US" sz="2400" b="1" dirty="0">
                <a:solidFill>
                  <a:srgbClr val="FF0000"/>
                </a:solidFill>
                <a:latin typeface="Garamond" panose="02020404030301010803" pitchFamily="18" charset="0"/>
                <a:cs typeface="Arial" charset="0"/>
              </a:rPr>
              <a:t> </a:t>
            </a:r>
            <a:r>
              <a:rPr lang="en-US" sz="2400" dirty="0">
                <a:latin typeface="Garamond" panose="02020404030301010803" pitchFamily="18" charset="0"/>
                <a:cs typeface="Arial" charset="0"/>
              </a:rPr>
              <a:t>property.</a:t>
            </a:r>
          </a:p>
          <a:p>
            <a:endParaRPr lang="en-US" sz="1200" dirty="0">
              <a:latin typeface="Garamond" panose="02020404030301010803" pitchFamily="18" charset="0"/>
              <a:cs typeface="Arial" charset="0"/>
            </a:endParaRPr>
          </a:p>
          <a:p>
            <a:r>
              <a:rPr lang="en-US" sz="2400" b="1" u="sng" dirty="0" smtClean="0">
                <a:latin typeface="Garamond" panose="02020404030301010803" pitchFamily="18" charset="0"/>
                <a:cs typeface="Arial" charset="0"/>
              </a:rPr>
              <a:t>Example-</a:t>
            </a:r>
            <a:endParaRPr lang="en-US" sz="2400" b="1" u="sng" dirty="0">
              <a:latin typeface="Garamond" panose="02020404030301010803" pitchFamily="18" charset="0"/>
              <a:cs typeface="Arial" charset="0"/>
            </a:endParaRPr>
          </a:p>
          <a:p>
            <a:endParaRPr lang="en-US" sz="1050" dirty="0">
              <a:latin typeface="Garamond" panose="02020404030301010803" pitchFamily="18" charset="0"/>
              <a:cs typeface="Arial" charset="0"/>
            </a:endParaRPr>
          </a:p>
          <a:p>
            <a:r>
              <a:rPr lang="en-US" sz="2400" dirty="0">
                <a:latin typeface="Garamond" panose="02020404030301010803" pitchFamily="18" charset="0"/>
                <a:cs typeface="Arial" charset="0"/>
              </a:rPr>
              <a:t>body</a:t>
            </a:r>
            <a:r>
              <a:rPr lang="en-US" sz="2400" dirty="0" smtClean="0">
                <a:latin typeface="Garamond" panose="02020404030301010803" pitchFamily="18" charset="0"/>
                <a:cs typeface="Arial" charset="0"/>
              </a:rPr>
              <a:t>{</a:t>
            </a:r>
            <a:br>
              <a:rPr lang="en-US" sz="2400" dirty="0" smtClean="0">
                <a:latin typeface="Garamond" panose="02020404030301010803" pitchFamily="18" charset="0"/>
                <a:cs typeface="Arial" charset="0"/>
              </a:rPr>
            </a:br>
            <a:r>
              <a:rPr lang="en-US" sz="2400" dirty="0" smtClean="0">
                <a:latin typeface="Garamond" panose="02020404030301010803" pitchFamily="18" charset="0"/>
                <a:cs typeface="Arial" charset="0"/>
              </a:rPr>
              <a:t>         </a:t>
            </a:r>
            <a:r>
              <a:rPr lang="en-US" sz="2400" b="1" dirty="0" err="1" smtClean="0">
                <a:latin typeface="Garamond" panose="02020404030301010803" pitchFamily="18" charset="0"/>
                <a:cs typeface="Arial" charset="0"/>
              </a:rPr>
              <a:t>background-image:</a:t>
            </a:r>
            <a:r>
              <a:rPr lang="en-US" sz="2400" dirty="0" err="1" smtClean="0">
                <a:latin typeface="Garamond" panose="02020404030301010803" pitchFamily="18" charset="0"/>
                <a:cs typeface="Arial" charset="0"/>
              </a:rPr>
              <a:t>url</a:t>
            </a:r>
            <a:r>
              <a:rPr lang="en-US" sz="2400" dirty="0">
                <a:latin typeface="Garamond" panose="02020404030301010803" pitchFamily="18" charset="0"/>
                <a:cs typeface="Arial" charset="0"/>
              </a:rPr>
              <a:t>(‘</a:t>
            </a:r>
            <a:r>
              <a:rPr lang="en-US" sz="2400" dirty="0" smtClean="0">
                <a:latin typeface="Garamond" panose="02020404030301010803" pitchFamily="18" charset="0"/>
                <a:cs typeface="Arial" charset="0"/>
              </a:rPr>
              <a:t>java.png’);</a:t>
            </a:r>
            <a:br>
              <a:rPr lang="en-US" sz="2400" dirty="0" smtClean="0">
                <a:latin typeface="Garamond" panose="02020404030301010803" pitchFamily="18" charset="0"/>
                <a:cs typeface="Arial" charset="0"/>
              </a:rPr>
            </a:br>
            <a:r>
              <a:rPr lang="en-US" sz="2400" dirty="0" smtClean="0">
                <a:latin typeface="Garamond" panose="02020404030301010803" pitchFamily="18" charset="0"/>
                <a:cs typeface="Arial" charset="0"/>
              </a:rPr>
              <a:t>         }</a:t>
            </a:r>
            <a:endParaRPr lang="en-US" sz="2400" dirty="0">
              <a:latin typeface="Garamond" panose="02020404030301010803" pitchFamily="18" charset="0"/>
              <a:cs typeface="Arial" charset="0"/>
            </a:endParaRPr>
          </a:p>
          <a:p>
            <a:endParaRPr lang="en-US" sz="2400" dirty="0">
              <a:latin typeface="Garamond" panose="02020404030301010803" pitchFamily="18" charset="0"/>
              <a:cs typeface="Arial" charset="0"/>
            </a:endParaRPr>
          </a:p>
          <a:p>
            <a:r>
              <a:rPr lang="en-US" sz="2400" dirty="0">
                <a:latin typeface="Garamond" panose="02020404030301010803" pitchFamily="18" charset="0"/>
                <a:cs typeface="Arial" charset="0"/>
              </a:rPr>
              <a:t>By default, the image is repeated, both </a:t>
            </a:r>
            <a:r>
              <a:rPr lang="en-US" sz="2400" dirty="0" smtClean="0">
                <a:latin typeface="Garamond" panose="02020404030301010803" pitchFamily="18" charset="0"/>
                <a:cs typeface="Arial" charset="0"/>
              </a:rPr>
              <a:t>horizontally and</a:t>
            </a:r>
            <a:r>
              <a:rPr lang="en-US" sz="2400" dirty="0">
                <a:latin typeface="Garamond" panose="02020404030301010803" pitchFamily="18" charset="0"/>
                <a:cs typeface="Arial" charset="0"/>
              </a:rPr>
              <a:t> vertically, so as to cover the </a:t>
            </a:r>
            <a:r>
              <a:rPr lang="en-US" sz="2400" dirty="0" smtClean="0">
                <a:latin typeface="Garamond" panose="02020404030301010803" pitchFamily="18" charset="0"/>
                <a:cs typeface="Arial" charset="0"/>
              </a:rPr>
              <a:t>entire</a:t>
            </a:r>
          </a:p>
          <a:p>
            <a:r>
              <a:rPr lang="en-US" sz="2400" dirty="0">
                <a:latin typeface="Garamond" panose="02020404030301010803" pitchFamily="18" charset="0"/>
                <a:cs typeface="Arial" charset="0"/>
              </a:rPr>
              <a:t> </a:t>
            </a:r>
            <a:r>
              <a:rPr lang="en-US" sz="2400" dirty="0" smtClean="0">
                <a:latin typeface="Garamond" panose="02020404030301010803" pitchFamily="18" charset="0"/>
                <a:cs typeface="Arial" charset="0"/>
              </a:rPr>
              <a:t>body (</a:t>
            </a:r>
            <a:r>
              <a:rPr lang="en-US" sz="2400" dirty="0">
                <a:latin typeface="Garamond" panose="02020404030301010803" pitchFamily="18" charset="0"/>
                <a:cs typeface="Arial" charset="0"/>
              </a:rPr>
              <a:t>or the element on which it is applied).</a:t>
            </a:r>
          </a:p>
          <a:p>
            <a:endParaRPr lang="en-US" sz="2400" b="1" dirty="0">
              <a:latin typeface="Garamond" panose="02020404030301010803" pitchFamily="18" charset="0"/>
            </a:endParaRPr>
          </a:p>
        </p:txBody>
      </p:sp>
    </p:spTree>
    <p:extLst>
      <p:ext uri="{BB962C8B-B14F-4D97-AF65-F5344CB8AC3E}">
        <p14:creationId xmlns:p14="http://schemas.microsoft.com/office/powerpoint/2010/main" val="28074340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747937" y="1249848"/>
            <a:ext cx="10928353" cy="5970865"/>
          </a:xfrm>
          <a:prstGeom prst="rect">
            <a:avLst/>
          </a:prstGeom>
          <a:noFill/>
        </p:spPr>
        <p:txBody>
          <a:bodyPr wrap="square" rtlCol="0">
            <a:spAutoFit/>
          </a:bodyPr>
          <a:lstStyle/>
          <a:p>
            <a:r>
              <a:rPr lang="en-US" sz="2400" b="1" u="sng" dirty="0" smtClean="0">
                <a:latin typeface="Garamond" panose="02020404030301010803" pitchFamily="18" charset="0"/>
              </a:rPr>
              <a:t>CSS Background Color</a:t>
            </a:r>
          </a:p>
          <a:p>
            <a:endParaRPr lang="en-US" b="1" dirty="0" smtClean="0">
              <a:latin typeface="Garamond" panose="02020404030301010803" pitchFamily="18" charset="0"/>
            </a:endParaRPr>
          </a:p>
          <a:p>
            <a:r>
              <a:rPr lang="en-US" sz="2400" dirty="0" smtClean="0">
                <a:latin typeface="Garamond" panose="02020404030301010803" pitchFamily="18" charset="0"/>
                <a:cs typeface="Arial" charset="0"/>
              </a:rPr>
              <a:t>The </a:t>
            </a:r>
            <a:r>
              <a:rPr lang="en-US" sz="2400" b="1" dirty="0" smtClean="0">
                <a:latin typeface="Garamond" panose="02020404030301010803" pitchFamily="18" charset="0"/>
                <a:cs typeface="Arial" charset="0"/>
              </a:rPr>
              <a:t>background-color</a:t>
            </a:r>
            <a:r>
              <a:rPr lang="en-US" sz="2400" dirty="0" smtClean="0">
                <a:latin typeface="Garamond" panose="02020404030301010803" pitchFamily="18" charset="0"/>
                <a:cs typeface="Arial" charset="0"/>
              </a:rPr>
              <a:t> property is used to specify the background color of an element.</a:t>
            </a:r>
          </a:p>
          <a:p>
            <a:endParaRPr lang="en-US" sz="1400" dirty="0" smtClean="0">
              <a:latin typeface="Garamond" panose="02020404030301010803" pitchFamily="18" charset="0"/>
              <a:cs typeface="Arial" charset="0"/>
            </a:endParaRPr>
          </a:p>
          <a:p>
            <a:r>
              <a:rPr lang="en-US" sz="2400" b="1" u="sng" dirty="0">
                <a:latin typeface="Garamond" panose="02020404030301010803" pitchFamily="18" charset="0"/>
                <a:cs typeface="Arial" charset="0"/>
              </a:rPr>
              <a:t>Example-</a:t>
            </a:r>
          </a:p>
          <a:p>
            <a:endParaRPr lang="en-US" sz="1400" dirty="0" smtClean="0">
              <a:latin typeface="Garamond" panose="02020404030301010803" pitchFamily="18" charset="0"/>
              <a:cs typeface="Arial" charset="0"/>
            </a:endParaRPr>
          </a:p>
          <a:p>
            <a:r>
              <a:rPr lang="en-US" sz="2400" dirty="0" smtClean="0">
                <a:latin typeface="Garamond" panose="02020404030301010803" pitchFamily="18" charset="0"/>
                <a:cs typeface="Arial" charset="0"/>
              </a:rPr>
              <a:t>body {</a:t>
            </a:r>
          </a:p>
          <a:p>
            <a:r>
              <a:rPr lang="en-US" sz="2400" dirty="0" smtClean="0">
                <a:latin typeface="Garamond" panose="02020404030301010803" pitchFamily="18" charset="0"/>
                <a:cs typeface="Arial" charset="0"/>
              </a:rPr>
              <a:t>          </a:t>
            </a:r>
            <a:r>
              <a:rPr lang="en-US" sz="2400" b="1" dirty="0" err="1" smtClean="0">
                <a:latin typeface="Garamond" panose="02020404030301010803" pitchFamily="18" charset="0"/>
                <a:cs typeface="Arial" charset="0"/>
              </a:rPr>
              <a:t>background-color</a:t>
            </a:r>
            <a:r>
              <a:rPr lang="en-US" sz="2400" dirty="0" err="1" smtClean="0">
                <a:latin typeface="Garamond" panose="02020404030301010803" pitchFamily="18" charset="0"/>
                <a:cs typeface="Arial" charset="0"/>
              </a:rPr>
              <a:t>:darkblue</a:t>
            </a:r>
            <a:r>
              <a:rPr lang="en-US" sz="2400" dirty="0" smtClean="0">
                <a:latin typeface="Garamond" panose="02020404030301010803" pitchFamily="18" charset="0"/>
                <a:cs typeface="Arial" charset="0"/>
              </a:rPr>
              <a:t>;</a:t>
            </a:r>
          </a:p>
          <a:p>
            <a:r>
              <a:rPr lang="en-US" sz="2400" dirty="0" smtClean="0">
                <a:latin typeface="Garamond" panose="02020404030301010803" pitchFamily="18" charset="0"/>
                <a:cs typeface="Arial" charset="0"/>
              </a:rPr>
              <a:t>          }</a:t>
            </a:r>
          </a:p>
          <a:p>
            <a:endParaRPr lang="en-US" sz="2400" dirty="0" smtClean="0">
              <a:latin typeface="Garamond" panose="02020404030301010803" pitchFamily="18" charset="0"/>
              <a:cs typeface="Arial" charset="0"/>
            </a:endParaRPr>
          </a:p>
          <a:p>
            <a:r>
              <a:rPr lang="en-US" sz="2400" dirty="0" smtClean="0">
                <a:latin typeface="Garamond" panose="02020404030301010803" pitchFamily="18" charset="0"/>
                <a:cs typeface="Arial" charset="0"/>
              </a:rPr>
              <a:t>Similarly, we can specify the background for any element (wherever applicable).</a:t>
            </a:r>
          </a:p>
          <a:p>
            <a:endParaRPr lang="en-US" sz="2400" dirty="0" smtClean="0">
              <a:latin typeface="Garamond" panose="02020404030301010803" pitchFamily="18" charset="0"/>
              <a:cs typeface="Arial" charset="0"/>
            </a:endParaRPr>
          </a:p>
          <a:p>
            <a:r>
              <a:rPr lang="en-US" sz="2400" dirty="0" smtClean="0">
                <a:latin typeface="Garamond" panose="02020404030301010803" pitchFamily="18" charset="0"/>
                <a:cs typeface="Arial" charset="0"/>
              </a:rPr>
              <a:t>p {</a:t>
            </a:r>
            <a:br>
              <a:rPr lang="en-US" sz="2400" dirty="0" smtClean="0">
                <a:latin typeface="Garamond" panose="02020404030301010803" pitchFamily="18" charset="0"/>
                <a:cs typeface="Arial" charset="0"/>
              </a:rPr>
            </a:br>
            <a:r>
              <a:rPr lang="en-US" sz="2400" dirty="0" smtClean="0">
                <a:latin typeface="Garamond" panose="02020404030301010803" pitchFamily="18" charset="0"/>
                <a:cs typeface="Arial" charset="0"/>
              </a:rPr>
              <a:t>    </a:t>
            </a:r>
            <a:r>
              <a:rPr lang="en-US" sz="2400" b="1" dirty="0" err="1" smtClean="0">
                <a:latin typeface="Garamond" panose="02020404030301010803" pitchFamily="18" charset="0"/>
                <a:cs typeface="Arial" charset="0"/>
              </a:rPr>
              <a:t>background-color</a:t>
            </a:r>
            <a:r>
              <a:rPr lang="en-US" sz="2400" dirty="0" err="1" smtClean="0">
                <a:latin typeface="Garamond" panose="02020404030301010803" pitchFamily="18" charset="0"/>
                <a:cs typeface="Arial" charset="0"/>
              </a:rPr>
              <a:t>:orange</a:t>
            </a:r>
            <a:r>
              <a:rPr lang="en-US" sz="2400" dirty="0" smtClean="0">
                <a:latin typeface="Garamond" panose="02020404030301010803" pitchFamily="18" charset="0"/>
                <a:cs typeface="Arial" charset="0"/>
              </a:rPr>
              <a:t>;</a:t>
            </a:r>
            <a:br>
              <a:rPr lang="en-US" sz="2400" dirty="0" smtClean="0">
                <a:latin typeface="Garamond" panose="02020404030301010803" pitchFamily="18" charset="0"/>
                <a:cs typeface="Arial" charset="0"/>
              </a:rPr>
            </a:br>
            <a:r>
              <a:rPr lang="en-US" sz="2400" dirty="0" smtClean="0">
                <a:latin typeface="Garamond" panose="02020404030301010803" pitchFamily="18" charset="0"/>
                <a:cs typeface="Arial" charset="0"/>
              </a:rPr>
              <a:t>    }</a:t>
            </a:r>
          </a:p>
          <a:p>
            <a:endParaRPr lang="en-US" sz="2400" dirty="0" smtClean="0">
              <a:latin typeface="Garamond" panose="02020404030301010803" pitchFamily="18" charset="0"/>
              <a:cs typeface="Arial" charset="0"/>
            </a:endParaRPr>
          </a:p>
          <a:p>
            <a:endParaRPr lang="en-US" sz="2400" b="1" dirty="0">
              <a:latin typeface="Garamond" panose="02020404030301010803" pitchFamily="18" charset="0"/>
            </a:endParaRPr>
          </a:p>
        </p:txBody>
      </p:sp>
    </p:spTree>
    <p:extLst>
      <p:ext uri="{BB962C8B-B14F-4D97-AF65-F5344CB8AC3E}">
        <p14:creationId xmlns:p14="http://schemas.microsoft.com/office/powerpoint/2010/main" val="30484880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234497"/>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791310" y="1232249"/>
            <a:ext cx="11155680" cy="4493538"/>
          </a:xfrm>
          <a:prstGeom prst="rect">
            <a:avLst/>
          </a:prstGeom>
          <a:noFill/>
        </p:spPr>
        <p:txBody>
          <a:bodyPr wrap="square" rtlCol="0">
            <a:spAutoFit/>
          </a:bodyPr>
          <a:lstStyle/>
          <a:p>
            <a:r>
              <a:rPr lang="en-US" sz="2400" b="1" u="sng" dirty="0" smtClean="0">
                <a:latin typeface="Garamond" panose="02020404030301010803" pitchFamily="18" charset="0"/>
              </a:rPr>
              <a:t>CSS Background Position</a:t>
            </a:r>
          </a:p>
          <a:p>
            <a:endParaRPr lang="en-US" sz="1400" b="1" dirty="0">
              <a:latin typeface="Garamond" panose="02020404030301010803" pitchFamily="18" charset="0"/>
              <a:cs typeface="Arial" charset="0"/>
            </a:endParaRPr>
          </a:p>
          <a:p>
            <a:r>
              <a:rPr lang="en-US" sz="2400" dirty="0">
                <a:latin typeface="Garamond" panose="02020404030301010803" pitchFamily="18" charset="0"/>
                <a:cs typeface="Arial" charset="0"/>
              </a:rPr>
              <a:t>If the background image disturbs the text, i.e. if the text cannot </a:t>
            </a:r>
            <a:r>
              <a:rPr lang="en-US" sz="2400" dirty="0" smtClean="0">
                <a:latin typeface="Garamond" panose="02020404030301010803" pitchFamily="18" charset="0"/>
                <a:cs typeface="Arial" charset="0"/>
              </a:rPr>
              <a:t>be read</a:t>
            </a:r>
            <a:r>
              <a:rPr lang="en-US" sz="2400" dirty="0">
                <a:latin typeface="Garamond" panose="02020404030301010803" pitchFamily="18" charset="0"/>
                <a:cs typeface="Arial" charset="0"/>
              </a:rPr>
              <a:t> clearly due to </a:t>
            </a:r>
            <a:endParaRPr lang="en-US" sz="2400" dirty="0" smtClean="0">
              <a:latin typeface="Garamond" panose="02020404030301010803" pitchFamily="18" charset="0"/>
              <a:cs typeface="Arial" charset="0"/>
            </a:endParaRPr>
          </a:p>
          <a:p>
            <a:r>
              <a:rPr lang="en-US" sz="2400" dirty="0" smtClean="0">
                <a:latin typeface="Garamond" panose="02020404030301010803" pitchFamily="18" charset="0"/>
                <a:cs typeface="Arial" charset="0"/>
              </a:rPr>
              <a:t>the</a:t>
            </a:r>
            <a:r>
              <a:rPr lang="en-US" sz="2400" dirty="0">
                <a:latin typeface="Garamond" panose="02020404030301010803" pitchFamily="18" charset="0"/>
                <a:cs typeface="Arial" charset="0"/>
              </a:rPr>
              <a:t> image in the background, we can set the position of the background image.</a:t>
            </a:r>
          </a:p>
          <a:p>
            <a:endParaRPr lang="en-US" sz="1600" dirty="0">
              <a:latin typeface="Garamond" panose="02020404030301010803" pitchFamily="18" charset="0"/>
              <a:cs typeface="Arial" charset="0"/>
            </a:endParaRPr>
          </a:p>
          <a:p>
            <a:r>
              <a:rPr lang="en-US" sz="2400" b="1" u="sng" dirty="0" smtClean="0">
                <a:latin typeface="Garamond" panose="02020404030301010803" pitchFamily="18" charset="0"/>
                <a:cs typeface="Arial" charset="0"/>
              </a:rPr>
              <a:t>Example-</a:t>
            </a:r>
            <a:endParaRPr lang="en-US" sz="2400" b="1" u="sng" dirty="0">
              <a:latin typeface="Garamond" panose="02020404030301010803" pitchFamily="18" charset="0"/>
              <a:cs typeface="Arial" charset="0"/>
            </a:endParaRPr>
          </a:p>
          <a:p>
            <a:endParaRPr lang="en-US" sz="1600" b="1" dirty="0">
              <a:latin typeface="Garamond" panose="02020404030301010803" pitchFamily="18" charset="0"/>
              <a:cs typeface="Arial" charset="0"/>
            </a:endParaRPr>
          </a:p>
          <a:p>
            <a:r>
              <a:rPr lang="en-US" sz="2400" dirty="0">
                <a:latin typeface="Garamond" panose="02020404030301010803" pitchFamily="18" charset="0"/>
                <a:cs typeface="Arial" charset="0"/>
              </a:rPr>
              <a:t>body {</a:t>
            </a:r>
          </a:p>
          <a:p>
            <a:r>
              <a:rPr lang="en-US" sz="2400" dirty="0">
                <a:latin typeface="Garamond" panose="02020404030301010803" pitchFamily="18" charset="0"/>
                <a:cs typeface="Arial" charset="0"/>
              </a:rPr>
              <a:t> </a:t>
            </a:r>
            <a:r>
              <a:rPr lang="en-US" sz="2400" dirty="0" smtClean="0">
                <a:latin typeface="Garamond" panose="02020404030301010803" pitchFamily="18" charset="0"/>
                <a:cs typeface="Arial" charset="0"/>
              </a:rPr>
              <a:t>         </a:t>
            </a:r>
            <a:r>
              <a:rPr lang="en-US" sz="2400" b="1" dirty="0" err="1" smtClean="0">
                <a:latin typeface="Garamond" panose="02020404030301010803" pitchFamily="18" charset="0"/>
                <a:cs typeface="Arial" charset="0"/>
              </a:rPr>
              <a:t>background-image:</a:t>
            </a:r>
            <a:r>
              <a:rPr lang="en-US" sz="2400" dirty="0" err="1" smtClean="0">
                <a:latin typeface="Garamond" panose="02020404030301010803" pitchFamily="18" charset="0"/>
                <a:cs typeface="Arial" charset="0"/>
              </a:rPr>
              <a:t>url</a:t>
            </a:r>
            <a:r>
              <a:rPr lang="en-US" sz="2400" dirty="0" smtClean="0">
                <a:latin typeface="Garamond" panose="02020404030301010803" pitchFamily="18" charset="0"/>
                <a:cs typeface="Arial" charset="0"/>
              </a:rPr>
              <a:t>(“snapdeal.jpg</a:t>
            </a:r>
            <a:r>
              <a:rPr lang="en-US" sz="2400" dirty="0">
                <a:latin typeface="Garamond" panose="02020404030301010803" pitchFamily="18" charset="0"/>
                <a:cs typeface="Arial" charset="0"/>
              </a:rPr>
              <a:t>");</a:t>
            </a:r>
          </a:p>
          <a:p>
            <a:r>
              <a:rPr lang="en-US" sz="2400" dirty="0" smtClean="0">
                <a:latin typeface="Garamond" panose="02020404030301010803" pitchFamily="18" charset="0"/>
                <a:cs typeface="Arial" charset="0"/>
              </a:rPr>
              <a:t>          </a:t>
            </a:r>
            <a:r>
              <a:rPr lang="en-US" sz="2400" b="1" dirty="0" err="1" smtClean="0">
                <a:latin typeface="Garamond" panose="02020404030301010803" pitchFamily="18" charset="0"/>
                <a:cs typeface="Arial" charset="0"/>
              </a:rPr>
              <a:t>background-repeat:</a:t>
            </a:r>
            <a:r>
              <a:rPr lang="en-US" sz="2400" dirty="0" err="1" smtClean="0">
                <a:latin typeface="Garamond" panose="02020404030301010803" pitchFamily="18" charset="0"/>
                <a:cs typeface="Arial" charset="0"/>
              </a:rPr>
              <a:t>no-repeat</a:t>
            </a:r>
            <a:r>
              <a:rPr lang="en-US" sz="2400" dirty="0">
                <a:latin typeface="Garamond" panose="02020404030301010803" pitchFamily="18" charset="0"/>
                <a:cs typeface="Arial" charset="0"/>
              </a:rPr>
              <a:t>;</a:t>
            </a:r>
          </a:p>
          <a:p>
            <a:r>
              <a:rPr lang="en-US" sz="2400" b="1" dirty="0" smtClean="0">
                <a:latin typeface="Garamond" panose="02020404030301010803" pitchFamily="18" charset="0"/>
                <a:cs typeface="Arial" charset="0"/>
              </a:rPr>
              <a:t>          </a:t>
            </a:r>
            <a:r>
              <a:rPr lang="en-US" sz="2400" b="1" dirty="0" err="1" smtClean="0">
                <a:latin typeface="Garamond" panose="02020404030301010803" pitchFamily="18" charset="0"/>
                <a:cs typeface="Arial" charset="0"/>
              </a:rPr>
              <a:t>background-position</a:t>
            </a:r>
            <a:r>
              <a:rPr lang="en-US" sz="2400" dirty="0" err="1" smtClean="0">
                <a:latin typeface="Garamond" panose="02020404030301010803" pitchFamily="18" charset="0"/>
                <a:cs typeface="Arial" charset="0"/>
              </a:rPr>
              <a:t>:right</a:t>
            </a:r>
            <a:r>
              <a:rPr lang="en-US" sz="2400" dirty="0">
                <a:latin typeface="Garamond" panose="02020404030301010803" pitchFamily="18" charset="0"/>
                <a:cs typeface="Arial" charset="0"/>
              </a:rPr>
              <a:t> top;</a:t>
            </a:r>
          </a:p>
          <a:p>
            <a:r>
              <a:rPr lang="en-US" sz="2400" dirty="0" smtClean="0">
                <a:latin typeface="Garamond" panose="02020404030301010803" pitchFamily="18" charset="0"/>
                <a:cs typeface="Arial" charset="0"/>
              </a:rPr>
              <a:t>          }</a:t>
            </a:r>
            <a:endParaRPr lang="en-US" sz="2400" dirty="0">
              <a:latin typeface="Garamond" panose="02020404030301010803" pitchFamily="18" charset="0"/>
              <a:cs typeface="Arial" charset="0"/>
            </a:endParaRPr>
          </a:p>
          <a:p>
            <a:endParaRPr lang="en-US" sz="2400" b="1" dirty="0">
              <a:latin typeface="Garamond" panose="02020404030301010803" pitchFamily="18" charset="0"/>
            </a:endParaRPr>
          </a:p>
        </p:txBody>
      </p:sp>
    </p:spTree>
    <p:extLst>
      <p:ext uri="{BB962C8B-B14F-4D97-AF65-F5344CB8AC3E}">
        <p14:creationId xmlns:p14="http://schemas.microsoft.com/office/powerpoint/2010/main" val="3386356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753700" y="1318713"/>
            <a:ext cx="10921637" cy="4585871"/>
          </a:xfrm>
          <a:prstGeom prst="rect">
            <a:avLst/>
          </a:prstGeom>
          <a:noFill/>
        </p:spPr>
        <p:txBody>
          <a:bodyPr wrap="square" rtlCol="0">
            <a:spAutoFit/>
          </a:bodyPr>
          <a:lstStyle/>
          <a:p>
            <a:r>
              <a:rPr lang="en-US" sz="2400" b="1" u="sng" dirty="0" smtClean="0">
                <a:latin typeface="Garamond" panose="02020404030301010803" pitchFamily="18" charset="0"/>
              </a:rPr>
              <a:t>CSS Background Shorthand</a:t>
            </a:r>
          </a:p>
          <a:p>
            <a:endParaRPr lang="en-US" sz="1400" b="1" dirty="0">
              <a:latin typeface="Garamond" panose="02020404030301010803" pitchFamily="18" charset="0"/>
              <a:cs typeface="Arial" charset="0"/>
            </a:endParaRPr>
          </a:p>
          <a:p>
            <a:r>
              <a:rPr lang="en-US" sz="2400" dirty="0">
                <a:latin typeface="Garamond" panose="02020404030301010803" pitchFamily="18" charset="0"/>
                <a:cs typeface="Arial" charset="0"/>
              </a:rPr>
              <a:t>You can also specify all the properties in a </a:t>
            </a:r>
            <a:r>
              <a:rPr lang="en-US" sz="2400" dirty="0" smtClean="0">
                <a:latin typeface="Garamond" panose="02020404030301010803" pitchFamily="18" charset="0"/>
                <a:cs typeface="Arial" charset="0"/>
              </a:rPr>
              <a:t>single property. This</a:t>
            </a:r>
            <a:r>
              <a:rPr lang="en-US" sz="2400" dirty="0">
                <a:latin typeface="Garamond" panose="02020404030301010803" pitchFamily="18" charset="0"/>
                <a:cs typeface="Arial" charset="0"/>
              </a:rPr>
              <a:t> property is known as shorthand property.</a:t>
            </a:r>
          </a:p>
          <a:p>
            <a:endParaRPr lang="en-US" sz="1400" dirty="0">
              <a:latin typeface="Garamond" panose="02020404030301010803" pitchFamily="18" charset="0"/>
              <a:cs typeface="Arial" charset="0"/>
            </a:endParaRPr>
          </a:p>
          <a:p>
            <a:r>
              <a:rPr lang="en-US" sz="2400" dirty="0">
                <a:latin typeface="Garamond" panose="02020404030301010803" pitchFamily="18" charset="0"/>
                <a:cs typeface="Arial" charset="0"/>
              </a:rPr>
              <a:t>For specifying shorthand  property, you just need to use </a:t>
            </a:r>
            <a:r>
              <a:rPr lang="en-US" sz="2400" b="1" dirty="0">
                <a:latin typeface="Garamond" panose="02020404030301010803" pitchFamily="18" charset="0"/>
                <a:cs typeface="Arial" charset="0"/>
              </a:rPr>
              <a:t>background</a:t>
            </a:r>
            <a:r>
              <a:rPr lang="en-US" sz="2400" dirty="0">
                <a:latin typeface="Garamond" panose="02020404030301010803" pitchFamily="18" charset="0"/>
                <a:cs typeface="Arial" charset="0"/>
              </a:rPr>
              <a:t>.</a:t>
            </a:r>
          </a:p>
          <a:p>
            <a:endParaRPr lang="en-US" sz="2400" b="1" u="sng" dirty="0" smtClean="0">
              <a:latin typeface="Garamond" panose="02020404030301010803" pitchFamily="18" charset="0"/>
              <a:cs typeface="Arial" charset="0"/>
            </a:endParaRPr>
          </a:p>
          <a:p>
            <a:r>
              <a:rPr lang="en-US" sz="2400" b="1" u="sng" dirty="0" smtClean="0">
                <a:latin typeface="Garamond" panose="02020404030301010803" pitchFamily="18" charset="0"/>
                <a:cs typeface="Arial" charset="0"/>
              </a:rPr>
              <a:t>Example-</a:t>
            </a:r>
            <a:endParaRPr lang="en-US" sz="2400" b="1" u="sng" dirty="0">
              <a:latin typeface="Garamond" panose="02020404030301010803" pitchFamily="18" charset="0"/>
              <a:cs typeface="Arial" charset="0"/>
            </a:endParaRPr>
          </a:p>
          <a:p>
            <a:endParaRPr lang="en-US" sz="2400" dirty="0" smtClean="0">
              <a:latin typeface="Garamond" panose="02020404030301010803" pitchFamily="18" charset="0"/>
              <a:cs typeface="Arial" charset="0"/>
            </a:endParaRPr>
          </a:p>
          <a:p>
            <a:r>
              <a:rPr lang="en-US" sz="2400" dirty="0" smtClean="0">
                <a:latin typeface="Garamond" panose="02020404030301010803" pitchFamily="18" charset="0"/>
                <a:cs typeface="Arial" charset="0"/>
              </a:rPr>
              <a:t>body</a:t>
            </a:r>
            <a:r>
              <a:rPr lang="en-US" sz="2400" dirty="0">
                <a:latin typeface="Garamond" panose="02020404030301010803" pitchFamily="18" charset="0"/>
                <a:cs typeface="Arial" charset="0"/>
              </a:rPr>
              <a:t> {</a:t>
            </a:r>
          </a:p>
          <a:p>
            <a:r>
              <a:rPr lang="en-US" sz="2400" dirty="0" smtClean="0">
                <a:latin typeface="Garamond" panose="02020404030301010803" pitchFamily="18" charset="0"/>
                <a:cs typeface="Arial" charset="0"/>
              </a:rPr>
              <a:t>         </a:t>
            </a:r>
            <a:r>
              <a:rPr lang="en-US" sz="2400" b="1" dirty="0" err="1" smtClean="0">
                <a:latin typeface="Garamond" panose="02020404030301010803" pitchFamily="18" charset="0"/>
                <a:cs typeface="Arial" charset="0"/>
              </a:rPr>
              <a:t>background:</a:t>
            </a:r>
            <a:r>
              <a:rPr lang="en-US" sz="2400" dirty="0" err="1" smtClean="0">
                <a:latin typeface="Garamond" panose="02020404030301010803" pitchFamily="18" charset="0"/>
                <a:cs typeface="Arial" charset="0"/>
              </a:rPr>
              <a:t>cyan</a:t>
            </a:r>
            <a:r>
              <a:rPr lang="en-US" sz="2400" dirty="0">
                <a:latin typeface="Garamond" panose="02020404030301010803" pitchFamily="18" charset="0"/>
                <a:cs typeface="Arial" charset="0"/>
              </a:rPr>
              <a:t> </a:t>
            </a:r>
            <a:r>
              <a:rPr lang="en-US" sz="2400" dirty="0" err="1">
                <a:latin typeface="Garamond" panose="02020404030301010803" pitchFamily="18" charset="0"/>
                <a:cs typeface="Arial" charset="0"/>
              </a:rPr>
              <a:t>url</a:t>
            </a:r>
            <a:r>
              <a:rPr lang="en-US" sz="2400" dirty="0" smtClean="0">
                <a:latin typeface="Garamond" panose="02020404030301010803" pitchFamily="18" charset="0"/>
                <a:cs typeface="Arial" charset="0"/>
              </a:rPr>
              <a:t>(‘snapdeal.jpg</a:t>
            </a:r>
            <a:r>
              <a:rPr lang="en-US" sz="2400" dirty="0">
                <a:latin typeface="Garamond" panose="02020404030301010803" pitchFamily="18" charset="0"/>
                <a:cs typeface="Arial" charset="0"/>
              </a:rPr>
              <a:t>') </a:t>
            </a:r>
            <a:r>
              <a:rPr lang="en-US" sz="2400" b="1" dirty="0">
                <a:latin typeface="Garamond" panose="02020404030301010803" pitchFamily="18" charset="0"/>
                <a:cs typeface="Arial" charset="0"/>
              </a:rPr>
              <a:t>no-repeat</a:t>
            </a:r>
            <a:r>
              <a:rPr lang="en-US" sz="2400" dirty="0">
                <a:latin typeface="Garamond" panose="02020404030301010803" pitchFamily="18" charset="0"/>
                <a:cs typeface="Arial" charset="0"/>
              </a:rPr>
              <a:t> </a:t>
            </a:r>
            <a:r>
              <a:rPr lang="en-US" sz="2400" b="1" dirty="0">
                <a:latin typeface="Garamond" panose="02020404030301010803" pitchFamily="18" charset="0"/>
                <a:cs typeface="Arial" charset="0"/>
              </a:rPr>
              <a:t>right</a:t>
            </a:r>
            <a:r>
              <a:rPr lang="en-US" sz="2400" dirty="0">
                <a:latin typeface="Garamond" panose="02020404030301010803" pitchFamily="18" charset="0"/>
                <a:cs typeface="Arial" charset="0"/>
              </a:rPr>
              <a:t> </a:t>
            </a:r>
            <a:r>
              <a:rPr lang="en-US" sz="2400" b="1" dirty="0">
                <a:latin typeface="Garamond" panose="02020404030301010803" pitchFamily="18" charset="0"/>
                <a:cs typeface="Arial" charset="0"/>
              </a:rPr>
              <a:t>top</a:t>
            </a:r>
            <a:r>
              <a:rPr lang="en-US" sz="2400" dirty="0">
                <a:latin typeface="Garamond" panose="02020404030301010803" pitchFamily="18" charset="0"/>
                <a:cs typeface="Arial" charset="0"/>
              </a:rPr>
              <a:t>;</a:t>
            </a:r>
          </a:p>
          <a:p>
            <a:r>
              <a:rPr lang="en-US" sz="2400" dirty="0" smtClean="0">
                <a:latin typeface="Garamond" panose="02020404030301010803" pitchFamily="18" charset="0"/>
                <a:cs typeface="Arial" charset="0"/>
              </a:rPr>
              <a:t>         }</a:t>
            </a:r>
            <a:endParaRPr lang="en-US" sz="2400" dirty="0">
              <a:latin typeface="Garamond" panose="02020404030301010803" pitchFamily="18" charset="0"/>
              <a:cs typeface="Arial" charset="0"/>
            </a:endParaRPr>
          </a:p>
          <a:p>
            <a:endParaRPr lang="en-US" sz="2400" b="1" dirty="0">
              <a:latin typeface="Garamond" panose="02020404030301010803" pitchFamily="18" charset="0"/>
            </a:endParaRPr>
          </a:p>
        </p:txBody>
      </p:sp>
    </p:spTree>
    <p:extLst>
      <p:ext uri="{BB962C8B-B14F-4D97-AF65-F5344CB8AC3E}">
        <p14:creationId xmlns:p14="http://schemas.microsoft.com/office/powerpoint/2010/main" val="1281136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658164" y="1386951"/>
            <a:ext cx="11037968" cy="3631763"/>
          </a:xfrm>
          <a:prstGeom prst="rect">
            <a:avLst/>
          </a:prstGeom>
          <a:noFill/>
        </p:spPr>
        <p:txBody>
          <a:bodyPr wrap="square" rtlCol="0">
            <a:spAutoFit/>
          </a:bodyPr>
          <a:lstStyle/>
          <a:p>
            <a:r>
              <a:rPr lang="en-US" sz="2400" b="1" u="sng" dirty="0" smtClean="0">
                <a:latin typeface="Garamond" panose="02020404030301010803" pitchFamily="18" charset="0"/>
              </a:rPr>
              <a:t>Text Formatting</a:t>
            </a:r>
          </a:p>
          <a:p>
            <a:endParaRPr lang="en-US" sz="1100" b="1" dirty="0">
              <a:latin typeface="Garamond" panose="02020404030301010803" pitchFamily="18" charset="0"/>
            </a:endParaRPr>
          </a:p>
          <a:p>
            <a:pPr>
              <a:defRPr/>
            </a:pPr>
            <a:endParaRPr lang="en-US" sz="1100" dirty="0">
              <a:latin typeface="Garamond" panose="02020404030301010803" pitchFamily="18" charset="0"/>
              <a:cs typeface="Arial" charset="0"/>
            </a:endParaRPr>
          </a:p>
          <a:p>
            <a:pPr>
              <a:defRPr/>
            </a:pPr>
            <a:r>
              <a:rPr lang="en-US" sz="2400" dirty="0">
                <a:latin typeface="Garamond" panose="02020404030301010803" pitchFamily="18" charset="0"/>
                <a:cs typeface="Arial" charset="0"/>
              </a:rPr>
              <a:t>The following properties can be used for formatting text </a:t>
            </a:r>
            <a:r>
              <a:rPr lang="en-US" sz="2400" dirty="0" smtClean="0">
                <a:latin typeface="Garamond" panose="02020404030301010803" pitchFamily="18" charset="0"/>
                <a:cs typeface="Arial" charset="0"/>
              </a:rPr>
              <a:t>:</a:t>
            </a:r>
            <a:endParaRPr lang="en-US" dirty="0" smtClean="0">
              <a:latin typeface="Garamond" panose="02020404030301010803" pitchFamily="18" charset="0"/>
              <a:cs typeface="Arial" charset="0"/>
            </a:endParaRPr>
          </a:p>
          <a:p>
            <a:pPr>
              <a:defRPr/>
            </a:pPr>
            <a:endParaRPr lang="en-US" sz="1600" dirty="0" smtClean="0">
              <a:latin typeface="Garamond" panose="02020404030301010803" pitchFamily="18" charset="0"/>
              <a:cs typeface="Arial" charset="0"/>
            </a:endParaRPr>
          </a:p>
          <a:p>
            <a:pPr marL="514350" indent="-514350">
              <a:buFont typeface="Arial" charset="0"/>
              <a:buAutoNum type="arabicPeriod"/>
              <a:defRPr/>
            </a:pPr>
            <a:r>
              <a:rPr lang="en-US" sz="2400" dirty="0" smtClean="0">
                <a:latin typeface="Garamond" panose="02020404030301010803" pitchFamily="18" charset="0"/>
                <a:cs typeface="Arial" charset="0"/>
              </a:rPr>
              <a:t>Text</a:t>
            </a:r>
            <a:r>
              <a:rPr lang="en-US" sz="2400" dirty="0">
                <a:latin typeface="Garamond" panose="02020404030301010803" pitchFamily="18" charset="0"/>
                <a:cs typeface="Arial" charset="0"/>
              </a:rPr>
              <a:t> Color</a:t>
            </a:r>
          </a:p>
          <a:p>
            <a:pPr marL="514350" indent="-514350">
              <a:buFont typeface="Arial" charset="0"/>
              <a:buAutoNum type="arabicPeriod"/>
              <a:defRPr/>
            </a:pPr>
            <a:r>
              <a:rPr lang="en-US" sz="2400" dirty="0">
                <a:latin typeface="Garamond" panose="02020404030301010803" pitchFamily="18" charset="0"/>
                <a:cs typeface="Arial" charset="0"/>
              </a:rPr>
              <a:t>Text Alignment</a:t>
            </a:r>
          </a:p>
          <a:p>
            <a:pPr marL="514350" indent="-514350">
              <a:buFont typeface="Arial" charset="0"/>
              <a:buAutoNum type="arabicPeriod"/>
              <a:defRPr/>
            </a:pPr>
            <a:r>
              <a:rPr lang="en-US" sz="2400" dirty="0">
                <a:latin typeface="Garamond" panose="02020404030301010803" pitchFamily="18" charset="0"/>
                <a:cs typeface="Arial" charset="0"/>
              </a:rPr>
              <a:t>Text Decoration</a:t>
            </a:r>
          </a:p>
          <a:p>
            <a:pPr marL="514350" indent="-514350">
              <a:buFont typeface="Arial" charset="0"/>
              <a:buAutoNum type="arabicPeriod"/>
              <a:defRPr/>
            </a:pPr>
            <a:r>
              <a:rPr lang="en-US" sz="2400" dirty="0">
                <a:latin typeface="Garamond" panose="02020404030301010803" pitchFamily="18" charset="0"/>
                <a:cs typeface="Arial" charset="0"/>
              </a:rPr>
              <a:t>Text Transformation</a:t>
            </a:r>
          </a:p>
          <a:p>
            <a:pPr marL="514350" indent="-514350">
              <a:buFont typeface="Arial" charset="0"/>
              <a:buAutoNum type="arabicPeriod"/>
              <a:defRPr/>
            </a:pPr>
            <a:r>
              <a:rPr lang="en-US" sz="2400" dirty="0">
                <a:latin typeface="Garamond" panose="02020404030301010803" pitchFamily="18" charset="0"/>
                <a:cs typeface="Arial" charset="0"/>
              </a:rPr>
              <a:t>Text Indentation</a:t>
            </a:r>
          </a:p>
          <a:p>
            <a:endParaRPr lang="en-US" sz="2400" dirty="0">
              <a:latin typeface="Garamond" panose="02020404030301010803" pitchFamily="18" charset="0"/>
            </a:endParaRPr>
          </a:p>
        </p:txBody>
      </p:sp>
    </p:spTree>
    <p:extLst>
      <p:ext uri="{BB962C8B-B14F-4D97-AF65-F5344CB8AC3E}">
        <p14:creationId xmlns:p14="http://schemas.microsoft.com/office/powerpoint/2010/main" val="39366450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490887" y="1164009"/>
            <a:ext cx="11237232" cy="5686172"/>
          </a:xfrm>
          <a:prstGeom prst="rect">
            <a:avLst/>
          </a:prstGeom>
          <a:noFill/>
        </p:spPr>
        <p:txBody>
          <a:bodyPr wrap="square" rtlCol="0">
            <a:spAutoFit/>
          </a:bodyPr>
          <a:lstStyle/>
          <a:p>
            <a:r>
              <a:rPr lang="en-US" sz="2400" b="1" u="sng" dirty="0" smtClean="0">
                <a:latin typeface="Garamond" panose="02020404030301010803" pitchFamily="18" charset="0"/>
              </a:rPr>
              <a:t>Text Alignment</a:t>
            </a:r>
          </a:p>
          <a:p>
            <a:endParaRPr lang="en-US" sz="1100" b="1" dirty="0">
              <a:latin typeface="Garamond" panose="02020404030301010803" pitchFamily="18" charset="0"/>
            </a:endParaRPr>
          </a:p>
          <a:p>
            <a:r>
              <a:rPr lang="en-US" sz="2400" dirty="0" smtClean="0">
                <a:latin typeface="Garamond" panose="02020404030301010803" pitchFamily="18" charset="0"/>
                <a:cs typeface="Arial" charset="0"/>
              </a:rPr>
              <a:t>We</a:t>
            </a:r>
            <a:r>
              <a:rPr lang="en-US" sz="2400" dirty="0">
                <a:latin typeface="Garamond" panose="02020404030301010803" pitchFamily="18" charset="0"/>
                <a:cs typeface="Arial" charset="0"/>
              </a:rPr>
              <a:t> can either align the text to the left, right, center or we can make it justified.</a:t>
            </a:r>
          </a:p>
          <a:p>
            <a:endParaRPr lang="en-US" sz="1000" dirty="0">
              <a:latin typeface="Garamond" panose="02020404030301010803" pitchFamily="18" charset="0"/>
              <a:cs typeface="Arial" charset="0"/>
            </a:endParaRPr>
          </a:p>
          <a:p>
            <a:pPr lvl="1"/>
            <a:r>
              <a:rPr lang="en-US" sz="2400" b="1" u="sng" dirty="0" smtClean="0">
                <a:latin typeface="Garamond" panose="02020404030301010803" pitchFamily="18" charset="0"/>
                <a:cs typeface="Arial" charset="0"/>
              </a:rPr>
              <a:t>Example-</a:t>
            </a:r>
            <a:endParaRPr lang="en-US" sz="2400" b="1" u="sng" dirty="0">
              <a:latin typeface="Garamond" panose="02020404030301010803" pitchFamily="18" charset="0"/>
              <a:cs typeface="Arial" charset="0"/>
            </a:endParaRPr>
          </a:p>
          <a:p>
            <a:pPr lvl="2"/>
            <a:r>
              <a:rPr lang="en-US" sz="2400" dirty="0">
                <a:latin typeface="Garamond" panose="02020404030301010803" pitchFamily="18" charset="0"/>
                <a:cs typeface="Arial" charset="0"/>
              </a:rPr>
              <a:t>p { </a:t>
            </a:r>
            <a:r>
              <a:rPr lang="en-US" sz="2400" b="1" dirty="0" err="1">
                <a:latin typeface="Garamond" panose="02020404030301010803" pitchFamily="18" charset="0"/>
                <a:cs typeface="Arial" charset="0"/>
              </a:rPr>
              <a:t>text-align</a:t>
            </a:r>
            <a:r>
              <a:rPr lang="en-US" sz="2400" dirty="0" err="1">
                <a:latin typeface="Garamond" panose="02020404030301010803" pitchFamily="18" charset="0"/>
                <a:cs typeface="Arial" charset="0"/>
              </a:rPr>
              <a:t>:left</a:t>
            </a:r>
            <a:r>
              <a:rPr lang="en-US" sz="2400" dirty="0">
                <a:latin typeface="Garamond" panose="02020404030301010803" pitchFamily="18" charset="0"/>
                <a:cs typeface="Arial" charset="0"/>
              </a:rPr>
              <a:t>;}</a:t>
            </a:r>
          </a:p>
          <a:p>
            <a:pPr lvl="2"/>
            <a:r>
              <a:rPr lang="en-US" sz="2400" dirty="0">
                <a:latin typeface="Garamond" panose="02020404030301010803" pitchFamily="18" charset="0"/>
                <a:cs typeface="Arial" charset="0"/>
              </a:rPr>
              <a:t>h1{</a:t>
            </a:r>
            <a:r>
              <a:rPr lang="en-US" sz="2400" b="1" dirty="0" err="1">
                <a:latin typeface="Garamond" panose="02020404030301010803" pitchFamily="18" charset="0"/>
                <a:cs typeface="Arial" charset="0"/>
              </a:rPr>
              <a:t>text-align</a:t>
            </a:r>
            <a:r>
              <a:rPr lang="en-US" sz="2400" dirty="0" err="1">
                <a:latin typeface="Garamond" panose="02020404030301010803" pitchFamily="18" charset="0"/>
                <a:cs typeface="Arial" charset="0"/>
              </a:rPr>
              <a:t>:center</a:t>
            </a:r>
            <a:r>
              <a:rPr lang="en-US" sz="2400" dirty="0" smtClean="0">
                <a:latin typeface="Garamond" panose="02020404030301010803" pitchFamily="18" charset="0"/>
                <a:cs typeface="Arial" charset="0"/>
              </a:rPr>
              <a:t>;}</a:t>
            </a:r>
          </a:p>
          <a:p>
            <a:endParaRPr lang="en-US" sz="2400" dirty="0">
              <a:latin typeface="Garamond" panose="02020404030301010803" pitchFamily="18" charset="0"/>
              <a:cs typeface="Arial" charset="0"/>
            </a:endParaRPr>
          </a:p>
          <a:p>
            <a:r>
              <a:rPr lang="en-US" sz="2400" b="1" u="sng" dirty="0">
                <a:latin typeface="Garamond" panose="02020404030301010803" pitchFamily="18" charset="0"/>
              </a:rPr>
              <a:t>Text Color</a:t>
            </a:r>
          </a:p>
          <a:p>
            <a:endParaRPr lang="en-US" sz="1050" b="1" dirty="0">
              <a:latin typeface="Garamond" panose="02020404030301010803" pitchFamily="18" charset="0"/>
            </a:endParaRPr>
          </a:p>
          <a:p>
            <a:r>
              <a:rPr lang="en-US" sz="2400" dirty="0">
                <a:latin typeface="Garamond" panose="02020404030301010803" pitchFamily="18" charset="0"/>
                <a:cs typeface="Arial" charset="0"/>
              </a:rPr>
              <a:t>The color</a:t>
            </a:r>
            <a:r>
              <a:rPr lang="en-US" sz="2400" dirty="0">
                <a:solidFill>
                  <a:srgbClr val="FF0000"/>
                </a:solidFill>
                <a:latin typeface="Garamond" panose="02020404030301010803" pitchFamily="18" charset="0"/>
                <a:cs typeface="Arial" charset="0"/>
              </a:rPr>
              <a:t> </a:t>
            </a:r>
            <a:r>
              <a:rPr lang="en-US" sz="2400" dirty="0">
                <a:latin typeface="Garamond" panose="02020404030301010803" pitchFamily="18" charset="0"/>
                <a:cs typeface="Arial" charset="0"/>
              </a:rPr>
              <a:t>property is used to set the color of text.</a:t>
            </a:r>
          </a:p>
          <a:p>
            <a:endParaRPr lang="en-US" sz="600" dirty="0">
              <a:latin typeface="Garamond" panose="02020404030301010803" pitchFamily="18" charset="0"/>
              <a:cs typeface="Arial" charset="0"/>
            </a:endParaRPr>
          </a:p>
          <a:p>
            <a:pPr lvl="1"/>
            <a:r>
              <a:rPr lang="en-US" sz="2400" b="1" u="sng" dirty="0" smtClean="0">
                <a:latin typeface="Garamond" panose="02020404030301010803" pitchFamily="18" charset="0"/>
                <a:cs typeface="Arial" charset="0"/>
              </a:rPr>
              <a:t>Example-</a:t>
            </a:r>
            <a:endParaRPr lang="en-US" sz="2400" b="1" u="sng" dirty="0">
              <a:latin typeface="Garamond" panose="02020404030301010803" pitchFamily="18" charset="0"/>
              <a:cs typeface="Arial" charset="0"/>
            </a:endParaRPr>
          </a:p>
          <a:p>
            <a:pPr lvl="2"/>
            <a:r>
              <a:rPr lang="en-US" sz="2400" dirty="0">
                <a:latin typeface="Garamond" panose="02020404030301010803" pitchFamily="18" charset="0"/>
                <a:cs typeface="Arial" charset="0"/>
              </a:rPr>
              <a:t>body { </a:t>
            </a:r>
            <a:r>
              <a:rPr lang="en-US" sz="2400" b="1" dirty="0" err="1">
                <a:latin typeface="Garamond" panose="02020404030301010803" pitchFamily="18" charset="0"/>
                <a:cs typeface="Arial" charset="0"/>
              </a:rPr>
              <a:t>color</a:t>
            </a:r>
            <a:r>
              <a:rPr lang="en-US" sz="2400" dirty="0" err="1">
                <a:latin typeface="Garamond" panose="02020404030301010803" pitchFamily="18" charset="0"/>
                <a:cs typeface="Arial" charset="0"/>
              </a:rPr>
              <a:t>:blue</a:t>
            </a:r>
            <a:r>
              <a:rPr lang="en-US" sz="2400" dirty="0">
                <a:latin typeface="Garamond" panose="02020404030301010803" pitchFamily="18" charset="0"/>
                <a:cs typeface="Arial" charset="0"/>
              </a:rPr>
              <a:t>;}</a:t>
            </a:r>
          </a:p>
          <a:p>
            <a:pPr lvl="2"/>
            <a:r>
              <a:rPr lang="en-US" sz="2400" dirty="0">
                <a:latin typeface="Garamond" panose="02020404030301010803" pitchFamily="18" charset="0"/>
                <a:cs typeface="Arial" charset="0"/>
              </a:rPr>
              <a:t>p1 {</a:t>
            </a:r>
            <a:r>
              <a:rPr lang="en-US" sz="2400" b="1" dirty="0" err="1">
                <a:latin typeface="Garamond" panose="02020404030301010803" pitchFamily="18" charset="0"/>
                <a:cs typeface="Arial" charset="0"/>
              </a:rPr>
              <a:t>color</a:t>
            </a:r>
            <a:r>
              <a:rPr lang="en-US" sz="2400" dirty="0" err="1">
                <a:latin typeface="Garamond" panose="02020404030301010803" pitchFamily="18" charset="0"/>
                <a:cs typeface="Arial" charset="0"/>
              </a:rPr>
              <a:t>:magenta</a:t>
            </a:r>
            <a:r>
              <a:rPr lang="en-US" sz="2400" dirty="0">
                <a:latin typeface="Garamond" panose="02020404030301010803" pitchFamily="18" charset="0"/>
                <a:cs typeface="Arial" charset="0"/>
              </a:rPr>
              <a:t>;}</a:t>
            </a:r>
          </a:p>
          <a:p>
            <a:endParaRPr lang="en-US" sz="2400" dirty="0">
              <a:latin typeface="Garamond" panose="02020404030301010803" pitchFamily="18" charset="0"/>
              <a:cs typeface="Arial" charset="0"/>
            </a:endParaRPr>
          </a:p>
          <a:p>
            <a:endParaRPr lang="en-US" sz="2400" dirty="0">
              <a:latin typeface="Garamond" panose="02020404030301010803" pitchFamily="18" charset="0"/>
            </a:endParaRPr>
          </a:p>
        </p:txBody>
      </p:sp>
    </p:spTree>
    <p:extLst>
      <p:ext uri="{BB962C8B-B14F-4D97-AF65-F5344CB8AC3E}">
        <p14:creationId xmlns:p14="http://schemas.microsoft.com/office/powerpoint/2010/main" val="42176606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617219" y="1714500"/>
            <a:ext cx="10898505" cy="830997"/>
          </a:xfrm>
          <a:prstGeom prst="rect">
            <a:avLst/>
          </a:prstGeom>
          <a:noFill/>
        </p:spPr>
        <p:txBody>
          <a:bodyPr wrap="square" rtlCol="0">
            <a:spAutoFit/>
          </a:bodyPr>
          <a:lstStyle/>
          <a:p>
            <a:endParaRPr lang="en-US" sz="2400" dirty="0">
              <a:latin typeface="Garamond" panose="02020404030301010803" pitchFamily="18" charset="0"/>
              <a:cs typeface="Arial" charset="0"/>
            </a:endParaRPr>
          </a:p>
          <a:p>
            <a:endParaRPr lang="en-US" sz="2400" dirty="0">
              <a:latin typeface="Garamond" panose="02020404030301010803" pitchFamily="18" charset="0"/>
            </a:endParaRPr>
          </a:p>
        </p:txBody>
      </p:sp>
      <p:sp>
        <p:nvSpPr>
          <p:cNvPr id="4" name="Rectangle 3"/>
          <p:cNvSpPr/>
          <p:nvPr/>
        </p:nvSpPr>
        <p:spPr>
          <a:xfrm>
            <a:off x="630867" y="1077492"/>
            <a:ext cx="11065781" cy="5770811"/>
          </a:xfrm>
          <a:prstGeom prst="rect">
            <a:avLst/>
          </a:prstGeom>
        </p:spPr>
        <p:txBody>
          <a:bodyPr wrap="square">
            <a:spAutoFit/>
          </a:bodyPr>
          <a:lstStyle/>
          <a:p>
            <a:r>
              <a:rPr lang="en-US" sz="2400" b="1" u="sng" dirty="0">
                <a:latin typeface="Garamond" panose="02020404030301010803" pitchFamily="18" charset="0"/>
              </a:rPr>
              <a:t>Text </a:t>
            </a:r>
            <a:r>
              <a:rPr lang="en-US" sz="2400" b="1" u="sng" dirty="0" smtClean="0">
                <a:latin typeface="Garamond" panose="02020404030301010803" pitchFamily="18" charset="0"/>
              </a:rPr>
              <a:t>Decoration</a:t>
            </a:r>
            <a:endParaRPr lang="en-US" sz="2400" b="1" u="sng" dirty="0">
              <a:latin typeface="Garamond" panose="02020404030301010803" pitchFamily="18" charset="0"/>
            </a:endParaRPr>
          </a:p>
          <a:p>
            <a:endParaRPr lang="en-US" sz="1050" b="1" dirty="0">
              <a:latin typeface="Garamond" panose="02020404030301010803" pitchFamily="18" charset="0"/>
            </a:endParaRPr>
          </a:p>
          <a:p>
            <a:r>
              <a:rPr lang="en-US" sz="2400" dirty="0">
                <a:latin typeface="Garamond" panose="02020404030301010803" pitchFamily="18" charset="0"/>
                <a:cs typeface="Arial" charset="0"/>
              </a:rPr>
              <a:t>You can use </a:t>
            </a:r>
            <a:r>
              <a:rPr lang="en-US" sz="2400" b="1" dirty="0">
                <a:latin typeface="Garamond" panose="02020404030301010803" pitchFamily="18" charset="0"/>
                <a:cs typeface="Arial" charset="0"/>
              </a:rPr>
              <a:t>text-decoration</a:t>
            </a:r>
            <a:r>
              <a:rPr lang="en-US" sz="2400" dirty="0">
                <a:latin typeface="Garamond" panose="02020404030301010803" pitchFamily="18" charset="0"/>
                <a:cs typeface="Arial" charset="0"/>
              </a:rPr>
              <a:t> property to set or remove decorations from text.</a:t>
            </a:r>
          </a:p>
          <a:p>
            <a:endParaRPr lang="en-US" sz="600" dirty="0">
              <a:latin typeface="Garamond" panose="02020404030301010803" pitchFamily="18" charset="0"/>
              <a:cs typeface="Arial" charset="0"/>
            </a:endParaRPr>
          </a:p>
          <a:p>
            <a:pPr lvl="1"/>
            <a:r>
              <a:rPr lang="en-US" sz="2400" b="1" u="sng" dirty="0">
                <a:latin typeface="Garamond" panose="02020404030301010803" pitchFamily="18" charset="0"/>
                <a:cs typeface="Arial" charset="0"/>
              </a:rPr>
              <a:t>Example-</a:t>
            </a:r>
          </a:p>
          <a:p>
            <a:pPr lvl="2"/>
            <a:r>
              <a:rPr lang="en-US" sz="2400" dirty="0">
                <a:latin typeface="Garamond" panose="02020404030301010803" pitchFamily="18" charset="0"/>
                <a:cs typeface="Arial" charset="0"/>
              </a:rPr>
              <a:t>p {</a:t>
            </a:r>
            <a:r>
              <a:rPr lang="en-US" sz="2400" b="1" dirty="0" err="1">
                <a:latin typeface="Garamond" panose="02020404030301010803" pitchFamily="18" charset="0"/>
                <a:cs typeface="Arial" charset="0"/>
              </a:rPr>
              <a:t>text-decoration:</a:t>
            </a:r>
            <a:r>
              <a:rPr lang="en-US" sz="2400" dirty="0" err="1">
                <a:latin typeface="Garamond" panose="02020404030301010803" pitchFamily="18" charset="0"/>
                <a:cs typeface="Arial" charset="0"/>
              </a:rPr>
              <a:t>overline</a:t>
            </a:r>
            <a:r>
              <a:rPr lang="en-US" sz="2400" dirty="0">
                <a:latin typeface="Garamond" panose="02020404030301010803" pitchFamily="18" charset="0"/>
                <a:cs typeface="Arial" charset="0"/>
              </a:rPr>
              <a:t>;}</a:t>
            </a:r>
          </a:p>
          <a:p>
            <a:pPr lvl="2"/>
            <a:r>
              <a:rPr lang="en-US" sz="2400" dirty="0">
                <a:latin typeface="Garamond" panose="02020404030301010803" pitchFamily="18" charset="0"/>
                <a:cs typeface="Arial" charset="0"/>
              </a:rPr>
              <a:t>p {</a:t>
            </a:r>
            <a:r>
              <a:rPr lang="en-US" sz="2400" b="1" dirty="0" err="1">
                <a:latin typeface="Garamond" panose="02020404030301010803" pitchFamily="18" charset="0"/>
                <a:cs typeface="Arial" charset="0"/>
              </a:rPr>
              <a:t>text-decoration:</a:t>
            </a:r>
            <a:r>
              <a:rPr lang="en-US" sz="2400" dirty="0" err="1">
                <a:latin typeface="Garamond" panose="02020404030301010803" pitchFamily="18" charset="0"/>
                <a:cs typeface="Arial" charset="0"/>
              </a:rPr>
              <a:t>line-through</a:t>
            </a:r>
            <a:r>
              <a:rPr lang="en-US" sz="2400" dirty="0">
                <a:latin typeface="Garamond" panose="02020404030301010803" pitchFamily="18" charset="0"/>
                <a:cs typeface="Arial" charset="0"/>
              </a:rPr>
              <a:t>;}</a:t>
            </a:r>
          </a:p>
          <a:p>
            <a:pPr lvl="2"/>
            <a:r>
              <a:rPr lang="en-US" sz="2400" dirty="0">
                <a:latin typeface="Garamond" panose="02020404030301010803" pitchFamily="18" charset="0"/>
                <a:cs typeface="Arial" charset="0"/>
              </a:rPr>
              <a:t>p {</a:t>
            </a:r>
            <a:r>
              <a:rPr lang="en-US" sz="2400" b="1" dirty="0" err="1">
                <a:latin typeface="Garamond" panose="02020404030301010803" pitchFamily="18" charset="0"/>
                <a:cs typeface="Arial" charset="0"/>
              </a:rPr>
              <a:t>text-decoration:</a:t>
            </a:r>
            <a:r>
              <a:rPr lang="en-US" sz="2400" dirty="0" err="1">
                <a:latin typeface="Garamond" panose="02020404030301010803" pitchFamily="18" charset="0"/>
                <a:cs typeface="Arial" charset="0"/>
              </a:rPr>
              <a:t>underline</a:t>
            </a:r>
            <a:r>
              <a:rPr lang="en-US" sz="2400" dirty="0" smtClean="0">
                <a:latin typeface="Garamond" panose="02020404030301010803" pitchFamily="18" charset="0"/>
                <a:cs typeface="Arial" charset="0"/>
              </a:rPr>
              <a:t>;}</a:t>
            </a:r>
          </a:p>
          <a:p>
            <a:pPr lvl="2"/>
            <a:endParaRPr lang="en-US" sz="2400" dirty="0">
              <a:latin typeface="Garamond" panose="02020404030301010803" pitchFamily="18" charset="0"/>
              <a:cs typeface="Arial" charset="0"/>
            </a:endParaRPr>
          </a:p>
          <a:p>
            <a:r>
              <a:rPr lang="en-US" sz="2400" b="1" u="sng" dirty="0">
                <a:latin typeface="Garamond" panose="02020404030301010803" pitchFamily="18" charset="0"/>
              </a:rPr>
              <a:t>Text </a:t>
            </a:r>
            <a:r>
              <a:rPr lang="en-US" sz="2400" b="1" u="sng" dirty="0" smtClean="0">
                <a:latin typeface="Garamond" panose="02020404030301010803" pitchFamily="18" charset="0"/>
              </a:rPr>
              <a:t>Transformation</a:t>
            </a:r>
            <a:endParaRPr lang="en-US" sz="2400" b="1" u="sng" dirty="0">
              <a:latin typeface="Garamond" panose="02020404030301010803" pitchFamily="18" charset="0"/>
            </a:endParaRPr>
          </a:p>
          <a:p>
            <a:endParaRPr lang="en-US" sz="1050" b="1" dirty="0">
              <a:latin typeface="Garamond" panose="02020404030301010803" pitchFamily="18" charset="0"/>
            </a:endParaRPr>
          </a:p>
          <a:p>
            <a:r>
              <a:rPr lang="en-US" sz="2400" dirty="0">
                <a:latin typeface="Garamond" panose="02020404030301010803" pitchFamily="18" charset="0"/>
                <a:cs typeface="Arial" charset="0"/>
              </a:rPr>
              <a:t>You can use text-transform</a:t>
            </a:r>
            <a:r>
              <a:rPr lang="en-US" sz="2400" dirty="0">
                <a:solidFill>
                  <a:srgbClr val="FF0000"/>
                </a:solidFill>
                <a:latin typeface="Garamond" panose="02020404030301010803" pitchFamily="18" charset="0"/>
                <a:cs typeface="Arial" charset="0"/>
              </a:rPr>
              <a:t> </a:t>
            </a:r>
            <a:r>
              <a:rPr lang="en-US" sz="2400" dirty="0">
                <a:latin typeface="Garamond" panose="02020404030301010803" pitchFamily="18" charset="0"/>
                <a:cs typeface="Arial" charset="0"/>
              </a:rPr>
              <a:t>property to specify uppercase and lowercase letters of any text.</a:t>
            </a:r>
          </a:p>
          <a:p>
            <a:endParaRPr lang="en-US" sz="600" dirty="0">
              <a:latin typeface="Garamond" panose="02020404030301010803" pitchFamily="18" charset="0"/>
              <a:cs typeface="Arial" charset="0"/>
            </a:endParaRPr>
          </a:p>
          <a:p>
            <a:pPr lvl="1"/>
            <a:r>
              <a:rPr lang="en-US" sz="2400" b="1" u="sng" dirty="0">
                <a:latin typeface="Garamond" panose="02020404030301010803" pitchFamily="18" charset="0"/>
                <a:cs typeface="Arial" charset="0"/>
              </a:rPr>
              <a:t>Example-</a:t>
            </a:r>
          </a:p>
          <a:p>
            <a:pPr lvl="2"/>
            <a:r>
              <a:rPr lang="en-US" sz="2400" dirty="0">
                <a:latin typeface="Garamond" panose="02020404030301010803" pitchFamily="18" charset="0"/>
                <a:cs typeface="Arial" charset="0"/>
              </a:rPr>
              <a:t>h1 {</a:t>
            </a:r>
            <a:r>
              <a:rPr lang="en-US" sz="2400" b="1" dirty="0" err="1">
                <a:latin typeface="Garamond" panose="02020404030301010803" pitchFamily="18" charset="0"/>
                <a:cs typeface="Arial" charset="0"/>
              </a:rPr>
              <a:t>text-transform:</a:t>
            </a:r>
            <a:r>
              <a:rPr lang="en-US" sz="2400" dirty="0" err="1">
                <a:latin typeface="Garamond" panose="02020404030301010803" pitchFamily="18" charset="0"/>
                <a:cs typeface="Arial" charset="0"/>
              </a:rPr>
              <a:t>uppercase</a:t>
            </a:r>
            <a:r>
              <a:rPr lang="en-US" sz="2400" dirty="0">
                <a:latin typeface="Garamond" panose="02020404030301010803" pitchFamily="18" charset="0"/>
                <a:cs typeface="Arial" charset="0"/>
              </a:rPr>
              <a:t>;}</a:t>
            </a:r>
          </a:p>
          <a:p>
            <a:pPr lvl="2"/>
            <a:r>
              <a:rPr lang="en-US" sz="2400" dirty="0">
                <a:latin typeface="Garamond" panose="02020404030301010803" pitchFamily="18" charset="0"/>
                <a:cs typeface="Arial" charset="0"/>
              </a:rPr>
              <a:t>h2 {</a:t>
            </a:r>
            <a:r>
              <a:rPr lang="en-US" sz="2400" b="1" dirty="0" err="1">
                <a:latin typeface="Garamond" panose="02020404030301010803" pitchFamily="18" charset="0"/>
                <a:cs typeface="Arial" charset="0"/>
              </a:rPr>
              <a:t>text-transform:</a:t>
            </a:r>
            <a:r>
              <a:rPr lang="en-US" sz="2400" dirty="0" err="1">
                <a:latin typeface="Garamond" panose="02020404030301010803" pitchFamily="18" charset="0"/>
                <a:cs typeface="Arial" charset="0"/>
              </a:rPr>
              <a:t>lowercase</a:t>
            </a:r>
            <a:r>
              <a:rPr lang="en-US" sz="2400" dirty="0">
                <a:latin typeface="Garamond" panose="02020404030301010803" pitchFamily="18" charset="0"/>
                <a:cs typeface="Arial" charset="0"/>
              </a:rPr>
              <a:t>;}</a:t>
            </a:r>
          </a:p>
          <a:p>
            <a:pPr lvl="2"/>
            <a:r>
              <a:rPr lang="en-US" sz="2400" dirty="0">
                <a:latin typeface="Garamond" panose="02020404030301010803" pitchFamily="18" charset="0"/>
                <a:cs typeface="Arial" charset="0"/>
              </a:rPr>
              <a:t>p {</a:t>
            </a:r>
            <a:r>
              <a:rPr lang="en-US" sz="2400" b="1" dirty="0" err="1">
                <a:latin typeface="Garamond" panose="02020404030301010803" pitchFamily="18" charset="0"/>
                <a:cs typeface="Arial" charset="0"/>
              </a:rPr>
              <a:t>text-transform:</a:t>
            </a:r>
            <a:r>
              <a:rPr lang="en-US" sz="2400" dirty="0" err="1">
                <a:latin typeface="Garamond" panose="02020404030301010803" pitchFamily="18" charset="0"/>
                <a:cs typeface="Arial" charset="0"/>
              </a:rPr>
              <a:t>capitalize</a:t>
            </a:r>
            <a:r>
              <a:rPr lang="en-US" sz="2400" dirty="0">
                <a:latin typeface="Garamond" panose="02020404030301010803" pitchFamily="18" charset="0"/>
                <a:cs typeface="Arial" charset="0"/>
              </a:rPr>
              <a:t>;}</a:t>
            </a:r>
          </a:p>
          <a:p>
            <a:pPr lvl="2"/>
            <a:endParaRPr lang="en-US" sz="2400" dirty="0">
              <a:latin typeface="Garamond" panose="02020404030301010803" pitchFamily="18" charset="0"/>
              <a:cs typeface="Arial" charset="0"/>
            </a:endParaRPr>
          </a:p>
        </p:txBody>
      </p:sp>
    </p:spTree>
    <p:extLst>
      <p:ext uri="{BB962C8B-B14F-4D97-AF65-F5344CB8AC3E}">
        <p14:creationId xmlns:p14="http://schemas.microsoft.com/office/powerpoint/2010/main" val="3161735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39" y="279400"/>
            <a:ext cx="11524343" cy="70382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abic Typesetting" panose="03020402040406030203" pitchFamily="66" charset="-78"/>
              </a:rPr>
              <a:t>What is CSS ?</a:t>
            </a:r>
            <a:endParaRPr lang="en-US" sz="3600" b="1" u="sng" dirty="0">
              <a:latin typeface="Garamond" panose="02020404030301010803" pitchFamily="18" charset="0"/>
              <a:cs typeface="Arabic Typesetting" panose="03020402040406030203" pitchFamily="66" charset="-78"/>
            </a:endParaRPr>
          </a:p>
        </p:txBody>
      </p:sp>
      <p:sp>
        <p:nvSpPr>
          <p:cNvPr id="4" name="TextBox 3"/>
          <p:cNvSpPr txBox="1"/>
          <p:nvPr/>
        </p:nvSpPr>
        <p:spPr>
          <a:xfrm>
            <a:off x="629459" y="1043757"/>
            <a:ext cx="11165305" cy="5170646"/>
          </a:xfrm>
          <a:prstGeom prst="rect">
            <a:avLst/>
          </a:prstGeom>
          <a:noFill/>
        </p:spPr>
        <p:txBody>
          <a:bodyPr wrap="square" rtlCol="0">
            <a:spAutoFit/>
          </a:bodyPr>
          <a:lstStyle/>
          <a:p>
            <a:pPr algn="ctr"/>
            <a:r>
              <a:rPr lang="en-US" sz="2400" b="1" dirty="0">
                <a:latin typeface="Garamond" panose="02020404030301010803" pitchFamily="18" charset="0"/>
              </a:rPr>
              <a:t>CSS stands for “Cascading Style Sheets</a:t>
            </a:r>
            <a:r>
              <a:rPr lang="en-US" sz="2400" b="1" dirty="0" smtClean="0">
                <a:latin typeface="Garamond" panose="02020404030301010803" pitchFamily="18" charset="0"/>
              </a:rPr>
              <a:t>”</a:t>
            </a:r>
          </a:p>
          <a:p>
            <a:endParaRPr lang="en-US" sz="2400" dirty="0">
              <a:latin typeface="Garamond" panose="02020404030301010803" pitchFamily="18" charset="0"/>
            </a:endParaRPr>
          </a:p>
          <a:p>
            <a:r>
              <a:rPr lang="en-US" sz="2400" b="1" u="sng" dirty="0">
                <a:latin typeface="Garamond" panose="02020404030301010803" pitchFamily="18" charset="0"/>
              </a:rPr>
              <a:t>Cascading</a:t>
            </a:r>
            <a:r>
              <a:rPr lang="en-US" sz="2400" b="1" dirty="0">
                <a:latin typeface="Garamond" panose="02020404030301010803" pitchFamily="18" charset="0"/>
              </a:rPr>
              <a:t>:  </a:t>
            </a:r>
            <a:r>
              <a:rPr lang="en-US" sz="2400" dirty="0">
                <a:latin typeface="Garamond" panose="02020404030301010803" pitchFamily="18" charset="0"/>
              </a:rPr>
              <a:t>refers to the procedure that determines which style will apply to a certain section, if you have more than one style rule</a:t>
            </a:r>
            <a:r>
              <a:rPr lang="en-US" sz="2400" dirty="0" smtClean="0">
                <a:latin typeface="Garamond" panose="02020404030301010803" pitchFamily="18" charset="0"/>
              </a:rPr>
              <a:t>.</a:t>
            </a:r>
          </a:p>
          <a:p>
            <a:endParaRPr lang="en-US" sz="2400" dirty="0">
              <a:latin typeface="Garamond" panose="02020404030301010803" pitchFamily="18" charset="0"/>
            </a:endParaRPr>
          </a:p>
          <a:p>
            <a:r>
              <a:rPr lang="en-US" sz="2400" b="1" u="sng" dirty="0">
                <a:latin typeface="Garamond" panose="02020404030301010803" pitchFamily="18" charset="0"/>
              </a:rPr>
              <a:t>Style</a:t>
            </a:r>
            <a:r>
              <a:rPr lang="en-US" sz="2400" b="1" dirty="0">
                <a:latin typeface="Garamond" panose="02020404030301010803" pitchFamily="18" charset="0"/>
              </a:rPr>
              <a:t>: </a:t>
            </a:r>
            <a:r>
              <a:rPr lang="en-US" sz="2400" dirty="0">
                <a:latin typeface="Garamond" panose="02020404030301010803" pitchFamily="18" charset="0"/>
              </a:rPr>
              <a:t>how you want a certain part of your page to look.  You can set things like color, margins, font, </a:t>
            </a:r>
            <a:r>
              <a:rPr lang="en-US" sz="2400" dirty="0" smtClean="0">
                <a:latin typeface="Garamond" panose="02020404030301010803" pitchFamily="18" charset="0"/>
              </a:rPr>
              <a:t>etc. </a:t>
            </a:r>
            <a:r>
              <a:rPr lang="en-US" sz="2400" dirty="0">
                <a:latin typeface="Garamond" panose="02020404030301010803" pitchFamily="18" charset="0"/>
              </a:rPr>
              <a:t>for things like tables, paragraphs, and headings.</a:t>
            </a:r>
          </a:p>
          <a:p>
            <a:endParaRPr lang="en-US" sz="2400" dirty="0">
              <a:latin typeface="Garamond" panose="02020404030301010803" pitchFamily="18" charset="0"/>
            </a:endParaRPr>
          </a:p>
          <a:p>
            <a:r>
              <a:rPr lang="en-US" sz="2400" b="1" u="sng" dirty="0">
                <a:latin typeface="Garamond" panose="02020404030301010803" pitchFamily="18" charset="0"/>
              </a:rPr>
              <a:t>Sheets</a:t>
            </a:r>
            <a:r>
              <a:rPr lang="en-US" sz="2400" b="1" dirty="0">
                <a:latin typeface="Garamond" panose="02020404030301010803" pitchFamily="18" charset="0"/>
              </a:rPr>
              <a:t>: </a:t>
            </a:r>
            <a:r>
              <a:rPr lang="en-US" sz="2400" dirty="0">
                <a:latin typeface="Garamond" panose="02020404030301010803" pitchFamily="18" charset="0"/>
              </a:rPr>
              <a:t>the “sheets” are like templates, or a set of rules, for determining how the webpage will look</a:t>
            </a:r>
            <a:r>
              <a:rPr lang="en-US" sz="2400" dirty="0" smtClean="0">
                <a:latin typeface="Garamond" panose="02020404030301010803" pitchFamily="18" charset="0"/>
              </a:rPr>
              <a:t>.</a:t>
            </a:r>
          </a:p>
          <a:p>
            <a:endParaRPr lang="en-US" sz="2400" dirty="0">
              <a:latin typeface="Garamond" panose="02020404030301010803" pitchFamily="18" charset="0"/>
            </a:endParaRPr>
          </a:p>
          <a:p>
            <a:r>
              <a:rPr lang="en-US" sz="2400" b="1" dirty="0" smtClean="0">
                <a:latin typeface="Garamond" panose="02020404030301010803" pitchFamily="18" charset="0"/>
                <a:cs typeface="Arabic Typesetting" panose="03020402040406030203" pitchFamily="66" charset="-78"/>
              </a:rPr>
              <a:t>CSS is a stylesheet </a:t>
            </a:r>
            <a:r>
              <a:rPr lang="en-US" sz="2400" b="1" dirty="0">
                <a:latin typeface="Garamond" panose="02020404030301010803" pitchFamily="18" charset="0"/>
                <a:cs typeface="Arabic Typesetting" panose="03020402040406030203" pitchFamily="66" charset="-78"/>
              </a:rPr>
              <a:t>language used to describe the presentation of a document written in HTML or </a:t>
            </a:r>
            <a:r>
              <a:rPr lang="en-US" sz="2400" b="1" dirty="0" smtClean="0">
                <a:latin typeface="Garamond" panose="02020404030301010803" pitchFamily="18" charset="0"/>
                <a:cs typeface="Arabic Typesetting" panose="03020402040406030203" pitchFamily="66" charset="-78"/>
              </a:rPr>
              <a:t>XML.</a:t>
            </a:r>
            <a:endParaRPr lang="en-US" sz="2400" b="1" dirty="0">
              <a:latin typeface="Garamond" panose="02020404030301010803" pitchFamily="18" charset="0"/>
              <a:cs typeface="Arabic Typesetting" panose="03020402040406030203" pitchFamily="66" charset="-78"/>
            </a:endParaRPr>
          </a:p>
          <a:p>
            <a:endParaRPr lang="en-US" dirty="0">
              <a:latin typeface="Garamond" panose="02020404030301010803" pitchFamily="18" charset="0"/>
            </a:endParaRPr>
          </a:p>
        </p:txBody>
      </p:sp>
    </p:spTree>
    <p:extLst>
      <p:ext uri="{BB962C8B-B14F-4D97-AF65-F5344CB8AC3E}">
        <p14:creationId xmlns:p14="http://schemas.microsoft.com/office/powerpoint/2010/main" val="19961277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576275" y="1259545"/>
            <a:ext cx="11147151" cy="3785652"/>
          </a:xfrm>
          <a:prstGeom prst="rect">
            <a:avLst/>
          </a:prstGeom>
          <a:noFill/>
        </p:spPr>
        <p:txBody>
          <a:bodyPr wrap="square" rtlCol="0">
            <a:spAutoFit/>
          </a:bodyPr>
          <a:lstStyle/>
          <a:p>
            <a:r>
              <a:rPr lang="en-US" sz="2400" b="1" u="sng" dirty="0" smtClean="0">
                <a:latin typeface="Garamond" panose="02020404030301010803" pitchFamily="18" charset="0"/>
              </a:rPr>
              <a:t>CSS Font</a:t>
            </a:r>
          </a:p>
          <a:p>
            <a:r>
              <a:rPr lang="en-US" sz="2400" dirty="0">
                <a:latin typeface="Garamond" panose="02020404030301010803" pitchFamily="18" charset="0"/>
                <a:cs typeface="Arial" charset="0"/>
              </a:rPr>
              <a:t>CSS font properties are used to define the font family, size, style and boldness of the text.</a:t>
            </a:r>
            <a:br>
              <a:rPr lang="en-US" sz="2400" dirty="0">
                <a:latin typeface="Garamond" panose="02020404030301010803" pitchFamily="18" charset="0"/>
                <a:cs typeface="Arial" charset="0"/>
              </a:rPr>
            </a:br>
            <a:r>
              <a:rPr lang="en-US" sz="2400" dirty="0">
                <a:latin typeface="Garamond" panose="02020404030301010803" pitchFamily="18" charset="0"/>
                <a:cs typeface="Arial" charset="0"/>
              </a:rPr>
              <a:t>In CSS, there are two types of font family names:</a:t>
            </a:r>
          </a:p>
          <a:p>
            <a:endParaRPr lang="en-US" sz="2400" dirty="0">
              <a:latin typeface="Garamond" panose="02020404030301010803" pitchFamily="18" charset="0"/>
              <a:cs typeface="Arial" charset="0"/>
            </a:endParaRPr>
          </a:p>
          <a:p>
            <a:r>
              <a:rPr lang="en-US" sz="2400" b="1" dirty="0">
                <a:latin typeface="Garamond" panose="02020404030301010803" pitchFamily="18" charset="0"/>
                <a:cs typeface="Arial" charset="0"/>
              </a:rPr>
              <a:t>generic family - </a:t>
            </a:r>
            <a:r>
              <a:rPr lang="en-US" sz="2400" dirty="0">
                <a:latin typeface="Garamond" panose="02020404030301010803" pitchFamily="18" charset="0"/>
                <a:cs typeface="Arial" charset="0"/>
              </a:rPr>
              <a:t>a group of font families with a similar look (like "Serif" or "</a:t>
            </a:r>
            <a:r>
              <a:rPr lang="en-US" sz="2400" dirty="0" err="1">
                <a:latin typeface="Garamond" panose="02020404030301010803" pitchFamily="18" charset="0"/>
                <a:cs typeface="Arial" charset="0"/>
              </a:rPr>
              <a:t>Monospace</a:t>
            </a:r>
            <a:r>
              <a:rPr lang="en-US" sz="2400" dirty="0" smtClean="0">
                <a:latin typeface="Garamond" panose="02020404030301010803" pitchFamily="18" charset="0"/>
                <a:cs typeface="Arial" charset="0"/>
              </a:rPr>
              <a:t>").</a:t>
            </a:r>
            <a:endParaRPr lang="en-US" sz="2400" dirty="0">
              <a:latin typeface="Garamond" panose="02020404030301010803" pitchFamily="18" charset="0"/>
              <a:cs typeface="Arial" charset="0"/>
            </a:endParaRPr>
          </a:p>
          <a:p>
            <a:r>
              <a:rPr lang="en-US" sz="2400" b="1" dirty="0">
                <a:latin typeface="Garamond" panose="02020404030301010803" pitchFamily="18" charset="0"/>
                <a:cs typeface="Arial" charset="0"/>
              </a:rPr>
              <a:t>font family - </a:t>
            </a:r>
            <a:r>
              <a:rPr lang="en-US" sz="2400" dirty="0">
                <a:latin typeface="Garamond" panose="02020404030301010803" pitchFamily="18" charset="0"/>
                <a:cs typeface="Arial" charset="0"/>
              </a:rPr>
              <a:t>a specific font family (like "Times New Roman" or "Arial</a:t>
            </a:r>
            <a:r>
              <a:rPr lang="en-US" sz="2400" dirty="0" smtClean="0">
                <a:latin typeface="Garamond" panose="02020404030301010803" pitchFamily="18" charset="0"/>
                <a:cs typeface="Arial" charset="0"/>
              </a:rPr>
              <a:t>").</a:t>
            </a:r>
            <a:endParaRPr lang="en-US" sz="2400" dirty="0">
              <a:latin typeface="Garamond" panose="02020404030301010803" pitchFamily="18" charset="0"/>
              <a:cs typeface="Arial" charset="0"/>
            </a:endParaRPr>
          </a:p>
          <a:p>
            <a:endParaRPr lang="en-US" sz="2400" dirty="0">
              <a:latin typeface="Garamond" panose="02020404030301010803" pitchFamily="18" charset="0"/>
              <a:cs typeface="Arial" charset="0"/>
            </a:endParaRPr>
          </a:p>
          <a:p>
            <a:endParaRPr lang="en-US" sz="2400" dirty="0">
              <a:latin typeface="Garamond" panose="02020404030301010803" pitchFamily="18" charset="0"/>
              <a:cs typeface="Arial" charset="0"/>
            </a:endParaRPr>
          </a:p>
          <a:p>
            <a:endParaRPr lang="en-US" sz="2400" dirty="0">
              <a:latin typeface="Garamond" panose="02020404030301010803" pitchFamily="18" charset="0"/>
              <a:cs typeface="Arial" charset="0"/>
            </a:endParaRPr>
          </a:p>
          <a:p>
            <a:endParaRPr lang="en-US" sz="2400" dirty="0">
              <a:latin typeface="Garamond" panose="02020404030301010803" pitchFamily="18" charset="0"/>
            </a:endParaRPr>
          </a:p>
        </p:txBody>
      </p:sp>
      <p:sp>
        <p:nvSpPr>
          <p:cNvPr id="6" name="Title 1"/>
          <p:cNvSpPr txBox="1">
            <a:spLocks/>
          </p:cNvSpPr>
          <p:nvPr/>
        </p:nvSpPr>
        <p:spPr>
          <a:xfrm>
            <a:off x="449943" y="3686175"/>
            <a:ext cx="11524343" cy="21812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abic Typesetting" panose="03020402040406030203" pitchFamily="66" charset="-78"/>
              </a:rPr>
              <a:t>Comments in CSS</a:t>
            </a:r>
          </a:p>
          <a:p>
            <a:endParaRPr lang="en-US" sz="3600" b="1" u="sng" dirty="0">
              <a:latin typeface="Garamond" panose="02020404030301010803" pitchFamily="18" charset="0"/>
              <a:cs typeface="Arabic Typesetting" panose="03020402040406030203" pitchFamily="66" charset="-78"/>
            </a:endParaRPr>
          </a:p>
          <a:p>
            <a:pPr algn="l"/>
            <a:r>
              <a:rPr lang="en-US" sz="2800" b="1" dirty="0">
                <a:latin typeface="Garamond" panose="02020404030301010803" pitchFamily="18" charset="0"/>
              </a:rPr>
              <a:t>/* </a:t>
            </a:r>
            <a:r>
              <a:rPr lang="en-US" sz="2800" dirty="0">
                <a:latin typeface="Garamond" panose="02020404030301010803" pitchFamily="18" charset="0"/>
              </a:rPr>
              <a:t>comment </a:t>
            </a:r>
            <a:r>
              <a:rPr lang="en-US" sz="2800" b="1" dirty="0" smtClean="0">
                <a:latin typeface="Garamond" panose="02020404030301010803" pitchFamily="18" charset="0"/>
              </a:rPr>
              <a:t>*/</a:t>
            </a:r>
            <a:r>
              <a:rPr lang="en-US" sz="2800" dirty="0" smtClean="0">
                <a:latin typeface="Garamond" panose="02020404030301010803" pitchFamily="18" charset="0"/>
              </a:rPr>
              <a:t> - This is comment used in CSS.</a:t>
            </a:r>
            <a:endParaRPr lang="en-US" sz="2800" dirty="0">
              <a:latin typeface="Garamond" panose="02020404030301010803" pitchFamily="18" charset="0"/>
            </a:endParaRPr>
          </a:p>
        </p:txBody>
      </p:sp>
    </p:spTree>
    <p:extLst>
      <p:ext uri="{BB962C8B-B14F-4D97-AF65-F5344CB8AC3E}">
        <p14:creationId xmlns:p14="http://schemas.microsoft.com/office/powerpoint/2010/main" val="38899486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617221" y="1714500"/>
            <a:ext cx="10927080" cy="5632311"/>
          </a:xfrm>
          <a:prstGeom prst="rect">
            <a:avLst/>
          </a:prstGeom>
          <a:noFill/>
        </p:spPr>
        <p:txBody>
          <a:bodyPr wrap="square" rtlCol="0">
            <a:spAutoFit/>
          </a:bodyPr>
          <a:lstStyle/>
          <a:p>
            <a:r>
              <a:rPr lang="en-US" sz="2400" b="1" dirty="0" smtClean="0">
                <a:latin typeface="Garamond" panose="02020404030301010803" pitchFamily="18" charset="0"/>
              </a:rPr>
              <a:t>CSS Font Family</a:t>
            </a:r>
          </a:p>
          <a:p>
            <a:endParaRPr lang="en-US" sz="2400" b="1" dirty="0" smtClean="0">
              <a:latin typeface="Garamond" panose="02020404030301010803" pitchFamily="18" charset="0"/>
            </a:endParaRPr>
          </a:p>
          <a:p>
            <a:r>
              <a:rPr lang="en-US" sz="2400" dirty="0">
                <a:latin typeface="Garamond" panose="02020404030301010803" pitchFamily="18" charset="0"/>
                <a:cs typeface="Arial" charset="0"/>
              </a:rPr>
              <a:t>The font-family property should hold several font names as a "fallback" system. If the browser does not support the first font, it tries the next font</a:t>
            </a:r>
            <a:r>
              <a:rPr lang="en-US" sz="2400" dirty="0" smtClean="0">
                <a:latin typeface="Garamond" panose="02020404030301010803" pitchFamily="18" charset="0"/>
                <a:cs typeface="Arial" charset="0"/>
              </a:rPr>
              <a:t>.</a:t>
            </a:r>
          </a:p>
          <a:p>
            <a:r>
              <a:rPr lang="en-US" sz="2400" dirty="0">
                <a:latin typeface="Garamond" panose="02020404030301010803" pitchFamily="18" charset="0"/>
                <a:cs typeface="Arial" charset="0"/>
              </a:rPr>
              <a:t>Example :</a:t>
            </a:r>
          </a:p>
          <a:p>
            <a:r>
              <a:rPr lang="en-US" sz="2400" dirty="0">
                <a:latin typeface="Garamond" panose="02020404030301010803" pitchFamily="18" charset="0"/>
                <a:cs typeface="Arial" charset="0"/>
              </a:rPr>
              <a:t>p { </a:t>
            </a:r>
            <a:r>
              <a:rPr lang="en-US" sz="2400" dirty="0" err="1">
                <a:latin typeface="Garamond" panose="02020404030301010803" pitchFamily="18" charset="0"/>
                <a:cs typeface="Arial" charset="0"/>
              </a:rPr>
              <a:t>font-family:”Arial</a:t>
            </a:r>
            <a:r>
              <a:rPr lang="en-US" sz="2400" dirty="0">
                <a:latin typeface="Garamond" panose="02020404030301010803" pitchFamily="18" charset="0"/>
                <a:cs typeface="Arial" charset="0"/>
              </a:rPr>
              <a:t>”, Times, “Sans-serif”;}</a:t>
            </a:r>
          </a:p>
          <a:p>
            <a:endParaRPr lang="en-US" sz="2400" dirty="0" smtClean="0">
              <a:latin typeface="Garamond" panose="02020404030301010803" pitchFamily="18" charset="0"/>
              <a:cs typeface="Arial" charset="0"/>
            </a:endParaRPr>
          </a:p>
          <a:p>
            <a:endParaRPr lang="en-US" sz="2400" dirty="0">
              <a:latin typeface="Garamond" panose="02020404030301010803" pitchFamily="18" charset="0"/>
              <a:cs typeface="Arial" charset="0"/>
            </a:endParaRPr>
          </a:p>
          <a:p>
            <a:r>
              <a:rPr lang="en-US" sz="2400" b="1" dirty="0">
                <a:latin typeface="Garamond" panose="02020404030301010803" pitchFamily="18" charset="0"/>
                <a:cs typeface="Arial" charset="0"/>
              </a:rPr>
              <a:t>CSS Font Style</a:t>
            </a:r>
          </a:p>
          <a:p>
            <a:endParaRPr lang="en-US" sz="2400" dirty="0">
              <a:latin typeface="Garamond" panose="02020404030301010803" pitchFamily="18" charset="0"/>
              <a:cs typeface="Arial" charset="0"/>
            </a:endParaRPr>
          </a:p>
          <a:p>
            <a:r>
              <a:rPr lang="en-US" sz="2400" dirty="0">
                <a:latin typeface="Garamond" panose="02020404030301010803" pitchFamily="18" charset="0"/>
                <a:cs typeface="Arial" charset="0"/>
              </a:rPr>
              <a:t>You can use the property font-style to specify </a:t>
            </a:r>
            <a:r>
              <a:rPr lang="en-US" sz="2400" dirty="0" smtClean="0">
                <a:latin typeface="Garamond" panose="02020404030301010803" pitchFamily="18" charset="0"/>
                <a:cs typeface="Arial" charset="0"/>
              </a:rPr>
              <a:t>mostly italic text. It has three values – Normal, Italic, Oblique (similar to italic).</a:t>
            </a:r>
            <a:endParaRPr lang="en-US" sz="2400" dirty="0">
              <a:latin typeface="Garamond" panose="02020404030301010803" pitchFamily="18" charset="0"/>
              <a:cs typeface="Arial" charset="0"/>
            </a:endParaRPr>
          </a:p>
          <a:p>
            <a:endParaRPr lang="en-US" sz="2400" dirty="0">
              <a:latin typeface="Garamond" panose="02020404030301010803" pitchFamily="18" charset="0"/>
              <a:cs typeface="Arial" charset="0"/>
            </a:endParaRPr>
          </a:p>
          <a:p>
            <a:endParaRPr lang="en-US" sz="2400" dirty="0">
              <a:latin typeface="Garamond" panose="02020404030301010803" pitchFamily="18" charset="0"/>
              <a:cs typeface="Arial" charset="0"/>
            </a:endParaRPr>
          </a:p>
          <a:p>
            <a:endParaRPr lang="en-US" sz="2400" dirty="0">
              <a:latin typeface="Garamond" panose="02020404030301010803" pitchFamily="18" charset="0"/>
            </a:endParaRPr>
          </a:p>
        </p:txBody>
      </p:sp>
    </p:spTree>
    <p:extLst>
      <p:ext uri="{BB962C8B-B14F-4D97-AF65-F5344CB8AC3E}">
        <p14:creationId xmlns:p14="http://schemas.microsoft.com/office/powerpoint/2010/main" val="40181739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617220" y="1714500"/>
            <a:ext cx="10347128" cy="5262979"/>
          </a:xfrm>
          <a:prstGeom prst="rect">
            <a:avLst/>
          </a:prstGeom>
          <a:noFill/>
        </p:spPr>
        <p:txBody>
          <a:bodyPr wrap="none" rtlCol="0">
            <a:spAutoFit/>
          </a:bodyPr>
          <a:lstStyle/>
          <a:p>
            <a:r>
              <a:rPr lang="en-US" sz="2400" b="1" dirty="0" smtClean="0">
                <a:latin typeface="Garamond" panose="02020404030301010803" pitchFamily="18" charset="0"/>
              </a:rPr>
              <a:t>CSS Font Size</a:t>
            </a:r>
          </a:p>
          <a:p>
            <a:endParaRPr lang="en-US" sz="2400" b="1" dirty="0" smtClean="0">
              <a:latin typeface="Garamond" panose="02020404030301010803" pitchFamily="18" charset="0"/>
            </a:endParaRPr>
          </a:p>
          <a:p>
            <a:r>
              <a:rPr lang="en-US" sz="2400" dirty="0">
                <a:latin typeface="Garamond" panose="02020404030301010803" pitchFamily="18" charset="0"/>
                <a:cs typeface="Arial" charset="0"/>
              </a:rPr>
              <a:t>You can </a:t>
            </a:r>
            <a:r>
              <a:rPr lang="en-US" sz="2400" dirty="0" smtClean="0">
                <a:latin typeface="Garamond" panose="02020404030301010803" pitchFamily="18" charset="0"/>
                <a:cs typeface="Arial" charset="0"/>
              </a:rPr>
              <a:t>use</a:t>
            </a:r>
            <a:r>
              <a:rPr lang="en-US" sz="2400" dirty="0">
                <a:latin typeface="Garamond" panose="02020404030301010803" pitchFamily="18" charset="0"/>
                <a:cs typeface="Arial" charset="0"/>
              </a:rPr>
              <a:t> the </a:t>
            </a:r>
            <a:r>
              <a:rPr lang="en-US" sz="2400" b="1" dirty="0">
                <a:latin typeface="Garamond" panose="02020404030301010803" pitchFamily="18" charset="0"/>
                <a:cs typeface="Arial" charset="0"/>
              </a:rPr>
              <a:t>font-size</a:t>
            </a:r>
            <a:r>
              <a:rPr lang="en-US" sz="2400" dirty="0">
                <a:latin typeface="Garamond" panose="02020404030301010803" pitchFamily="18" charset="0"/>
                <a:cs typeface="Arial" charset="0"/>
              </a:rPr>
              <a:t> property to set the size of text</a:t>
            </a:r>
            <a:r>
              <a:rPr lang="en-US" sz="2400" dirty="0" smtClean="0">
                <a:latin typeface="Garamond" panose="02020404030301010803" pitchFamily="18" charset="0"/>
                <a:cs typeface="Arial" charset="0"/>
              </a:rPr>
              <a:t>. The</a:t>
            </a:r>
            <a:r>
              <a:rPr lang="en-US" sz="2400" dirty="0">
                <a:latin typeface="Garamond" panose="02020404030301010803" pitchFamily="18" charset="0"/>
                <a:cs typeface="Arial" charset="0"/>
              </a:rPr>
              <a:t> font-size value can be </a:t>
            </a:r>
            <a:endParaRPr lang="en-US" sz="2400" dirty="0" smtClean="0">
              <a:latin typeface="Garamond" panose="02020404030301010803" pitchFamily="18" charset="0"/>
              <a:cs typeface="Arial" charset="0"/>
            </a:endParaRPr>
          </a:p>
          <a:p>
            <a:r>
              <a:rPr lang="en-US" sz="2400" dirty="0" smtClean="0">
                <a:latin typeface="Garamond" panose="02020404030301010803" pitchFamily="18" charset="0"/>
                <a:cs typeface="Arial" charset="0"/>
              </a:rPr>
              <a:t>absolute </a:t>
            </a:r>
            <a:r>
              <a:rPr lang="en-US" sz="2400" dirty="0">
                <a:latin typeface="Garamond" panose="02020404030301010803" pitchFamily="18" charset="0"/>
                <a:cs typeface="Arial" charset="0"/>
              </a:rPr>
              <a:t>or it can be relative.</a:t>
            </a:r>
          </a:p>
          <a:p>
            <a:endParaRPr lang="en-US" sz="2400" dirty="0" smtClean="0">
              <a:latin typeface="Garamond" panose="02020404030301010803" pitchFamily="18" charset="0"/>
              <a:cs typeface="Arial" charset="0"/>
            </a:endParaRPr>
          </a:p>
          <a:p>
            <a:r>
              <a:rPr lang="en-US" sz="2400" dirty="0">
                <a:latin typeface="Garamond" panose="02020404030301010803" pitchFamily="18" charset="0"/>
                <a:cs typeface="Arial" charset="0"/>
              </a:rPr>
              <a:t>Example-</a:t>
            </a:r>
            <a:br>
              <a:rPr lang="en-US" sz="2400" dirty="0">
                <a:latin typeface="Garamond" panose="02020404030301010803" pitchFamily="18" charset="0"/>
                <a:cs typeface="Arial" charset="0"/>
              </a:rPr>
            </a:br>
            <a:r>
              <a:rPr lang="en-US" sz="2400" dirty="0" smtClean="0">
                <a:latin typeface="Garamond" panose="02020404030301010803" pitchFamily="18" charset="0"/>
                <a:cs typeface="Arial" charset="0"/>
              </a:rPr>
              <a:t>h1 </a:t>
            </a:r>
            <a:r>
              <a:rPr lang="en-US" sz="2400" dirty="0">
                <a:latin typeface="Garamond" panose="02020404030301010803" pitchFamily="18" charset="0"/>
                <a:cs typeface="Arial" charset="0"/>
              </a:rPr>
              <a:t>{</a:t>
            </a:r>
          </a:p>
          <a:p>
            <a:r>
              <a:rPr lang="en-US" sz="2400" dirty="0">
                <a:latin typeface="Garamond" panose="02020404030301010803" pitchFamily="18" charset="0"/>
                <a:cs typeface="Arial" charset="0"/>
              </a:rPr>
              <a:t>    font-size: 30px;</a:t>
            </a:r>
          </a:p>
          <a:p>
            <a:r>
              <a:rPr lang="en-US" sz="2400" dirty="0">
                <a:latin typeface="Garamond" panose="02020404030301010803" pitchFamily="18" charset="0"/>
                <a:cs typeface="Arial" charset="0"/>
              </a:rPr>
              <a:t>}</a:t>
            </a:r>
          </a:p>
          <a:p>
            <a:endParaRPr lang="en-US" sz="2400" dirty="0">
              <a:latin typeface="Garamond" panose="02020404030301010803" pitchFamily="18" charset="0"/>
              <a:cs typeface="Arial" charset="0"/>
            </a:endParaRPr>
          </a:p>
          <a:p>
            <a:r>
              <a:rPr lang="en-US" sz="2400" dirty="0">
                <a:latin typeface="Garamond" panose="02020404030301010803" pitchFamily="18" charset="0"/>
                <a:cs typeface="Arial" charset="0"/>
              </a:rPr>
              <a:t>p {</a:t>
            </a:r>
          </a:p>
          <a:p>
            <a:r>
              <a:rPr lang="en-US" sz="2400" dirty="0">
                <a:latin typeface="Garamond" panose="02020404030301010803" pitchFamily="18" charset="0"/>
                <a:cs typeface="Arial" charset="0"/>
              </a:rPr>
              <a:t>    font-size: 14px;</a:t>
            </a:r>
          </a:p>
          <a:p>
            <a:r>
              <a:rPr lang="en-US" sz="2400" dirty="0">
                <a:latin typeface="Garamond" panose="02020404030301010803" pitchFamily="18" charset="0"/>
                <a:cs typeface="Arial" charset="0"/>
              </a:rPr>
              <a:t>}</a:t>
            </a:r>
          </a:p>
          <a:p>
            <a:endParaRPr lang="en-US" sz="2400" dirty="0">
              <a:latin typeface="Garamond" panose="02020404030301010803" pitchFamily="18" charset="0"/>
            </a:endParaRPr>
          </a:p>
        </p:txBody>
      </p:sp>
    </p:spTree>
    <p:extLst>
      <p:ext uri="{BB962C8B-B14F-4D97-AF65-F5344CB8AC3E}">
        <p14:creationId xmlns:p14="http://schemas.microsoft.com/office/powerpoint/2010/main" val="14065582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4"/>
          <p:cNvSpPr/>
          <p:nvPr/>
        </p:nvSpPr>
        <p:spPr>
          <a:xfrm>
            <a:off x="449943" y="1259545"/>
            <a:ext cx="11524343" cy="1631216"/>
          </a:xfrm>
          <a:prstGeom prst="rect">
            <a:avLst/>
          </a:prstGeom>
        </p:spPr>
        <p:txBody>
          <a:bodyPr wrap="square">
            <a:spAutoFit/>
          </a:bodyPr>
          <a:lstStyle/>
          <a:p>
            <a:endParaRPr lang="en-US" sz="2800" b="1" u="sng" dirty="0" smtClean="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
        <p:nvSpPr>
          <p:cNvPr id="3" name="TextBox 2"/>
          <p:cNvSpPr txBox="1"/>
          <p:nvPr/>
        </p:nvSpPr>
        <p:spPr>
          <a:xfrm>
            <a:off x="617220" y="1714500"/>
            <a:ext cx="11003279" cy="6001643"/>
          </a:xfrm>
          <a:prstGeom prst="rect">
            <a:avLst/>
          </a:prstGeom>
          <a:noFill/>
        </p:spPr>
        <p:txBody>
          <a:bodyPr wrap="square" rtlCol="0">
            <a:spAutoFit/>
          </a:bodyPr>
          <a:lstStyle/>
          <a:p>
            <a:r>
              <a:rPr lang="en-US" sz="2400" b="1" dirty="0" smtClean="0">
                <a:latin typeface="Garamond" panose="02020404030301010803" pitchFamily="18" charset="0"/>
              </a:rPr>
              <a:t>CSS Font Size with </a:t>
            </a:r>
            <a:r>
              <a:rPr lang="en-US" sz="2400" b="1" dirty="0" err="1" smtClean="0">
                <a:latin typeface="Garamond" panose="02020404030301010803" pitchFamily="18" charset="0"/>
              </a:rPr>
              <a:t>em</a:t>
            </a:r>
            <a:r>
              <a:rPr lang="en-US" sz="2400" b="1" dirty="0" smtClean="0">
                <a:latin typeface="Garamond" panose="02020404030301010803" pitchFamily="18" charset="0"/>
              </a:rPr>
              <a:t> (Relative Size)</a:t>
            </a:r>
          </a:p>
          <a:p>
            <a:endParaRPr lang="en-US" sz="2400" b="1" dirty="0" smtClean="0">
              <a:latin typeface="Garamond" panose="02020404030301010803" pitchFamily="18" charset="0"/>
            </a:endParaRPr>
          </a:p>
          <a:p>
            <a:r>
              <a:rPr lang="en-US" sz="2400" dirty="0">
                <a:latin typeface="Garamond" panose="02020404030301010803" pitchFamily="18" charset="0"/>
                <a:cs typeface="Arial" charset="0"/>
              </a:rPr>
              <a:t>You may face resizing problems, when you use older versions of browsers</a:t>
            </a:r>
            <a:r>
              <a:rPr lang="en-US" sz="2400" dirty="0" smtClean="0">
                <a:latin typeface="Garamond" panose="02020404030301010803" pitchFamily="18" charset="0"/>
                <a:cs typeface="Arial" charset="0"/>
              </a:rPr>
              <a:t>. </a:t>
            </a:r>
          </a:p>
          <a:p>
            <a:r>
              <a:rPr lang="en-US" sz="2400" dirty="0" smtClean="0">
                <a:latin typeface="Garamond" panose="02020404030301010803" pitchFamily="18" charset="0"/>
                <a:cs typeface="Arial" charset="0"/>
              </a:rPr>
              <a:t>To avoid such problems, you can use set font size using </a:t>
            </a:r>
            <a:r>
              <a:rPr lang="en-US" sz="2400" dirty="0" err="1" smtClean="0">
                <a:latin typeface="Garamond" panose="02020404030301010803" pitchFamily="18" charset="0"/>
                <a:cs typeface="Arial" charset="0"/>
              </a:rPr>
              <a:t>em</a:t>
            </a:r>
            <a:r>
              <a:rPr lang="en-US" sz="2400" dirty="0" smtClean="0">
                <a:latin typeface="Garamond" panose="02020404030301010803" pitchFamily="18" charset="0"/>
                <a:cs typeface="Arial" charset="0"/>
              </a:rPr>
              <a:t>, instead of pixels.</a:t>
            </a:r>
          </a:p>
          <a:p>
            <a:endParaRPr lang="en-US" sz="2400" dirty="0">
              <a:latin typeface="Garamond" panose="02020404030301010803" pitchFamily="18" charset="0"/>
              <a:cs typeface="Arial" charset="0"/>
            </a:endParaRPr>
          </a:p>
          <a:p>
            <a:r>
              <a:rPr lang="en-US" sz="2400" dirty="0">
                <a:latin typeface="Garamond" panose="02020404030301010803" pitchFamily="18" charset="0"/>
                <a:cs typeface="Arial" charset="0"/>
              </a:rPr>
              <a:t>The </a:t>
            </a:r>
            <a:r>
              <a:rPr lang="en-US" sz="2400" dirty="0" err="1">
                <a:latin typeface="Garamond" panose="02020404030301010803" pitchFamily="18" charset="0"/>
                <a:cs typeface="Arial" charset="0"/>
              </a:rPr>
              <a:t>em</a:t>
            </a:r>
            <a:r>
              <a:rPr lang="en-US" sz="2400" dirty="0">
                <a:latin typeface="Garamond" panose="02020404030301010803" pitchFamily="18" charset="0"/>
                <a:cs typeface="Arial" charset="0"/>
              </a:rPr>
              <a:t> size unit is a W3C </a:t>
            </a:r>
            <a:r>
              <a:rPr lang="en-US" sz="2400" dirty="0" smtClean="0">
                <a:latin typeface="Garamond" panose="02020404030301010803" pitchFamily="18" charset="0"/>
                <a:cs typeface="Arial" charset="0"/>
              </a:rPr>
              <a:t>recommendation.1</a:t>
            </a:r>
            <a:r>
              <a:rPr lang="en-US" sz="2400" dirty="0">
                <a:latin typeface="Garamond" panose="02020404030301010803" pitchFamily="18" charset="0"/>
                <a:cs typeface="Arial" charset="0"/>
              </a:rPr>
              <a:t> </a:t>
            </a:r>
            <a:r>
              <a:rPr lang="en-US" sz="2400" dirty="0" err="1">
                <a:latin typeface="Garamond" panose="02020404030301010803" pitchFamily="18" charset="0"/>
                <a:cs typeface="Arial" charset="0"/>
              </a:rPr>
              <a:t>em</a:t>
            </a:r>
            <a:r>
              <a:rPr lang="en-US" sz="2400" dirty="0">
                <a:latin typeface="Garamond" panose="02020404030301010803" pitchFamily="18" charset="0"/>
                <a:cs typeface="Arial" charset="0"/>
              </a:rPr>
              <a:t> is equal to the current font size. </a:t>
            </a:r>
            <a:r>
              <a:rPr lang="en-US" sz="2400" dirty="0" smtClean="0">
                <a:latin typeface="Garamond" panose="02020404030301010803" pitchFamily="18" charset="0"/>
                <a:cs typeface="Arial" charset="0"/>
              </a:rPr>
              <a:t/>
            </a:r>
            <a:br>
              <a:rPr lang="en-US" sz="2400" dirty="0" smtClean="0">
                <a:latin typeface="Garamond" panose="02020404030301010803" pitchFamily="18" charset="0"/>
                <a:cs typeface="Arial" charset="0"/>
              </a:rPr>
            </a:br>
            <a:r>
              <a:rPr lang="en-US" sz="2400" dirty="0" smtClean="0">
                <a:latin typeface="Garamond" panose="02020404030301010803" pitchFamily="18" charset="0"/>
                <a:cs typeface="Arial" charset="0"/>
              </a:rPr>
              <a:t>The</a:t>
            </a:r>
            <a:r>
              <a:rPr lang="en-US" sz="2400" dirty="0">
                <a:latin typeface="Garamond" panose="02020404030301010803" pitchFamily="18" charset="0"/>
                <a:cs typeface="Arial" charset="0"/>
              </a:rPr>
              <a:t> default text size is 16 </a:t>
            </a:r>
            <a:r>
              <a:rPr lang="en-US" sz="2400" dirty="0" err="1">
                <a:latin typeface="Garamond" panose="02020404030301010803" pitchFamily="18" charset="0"/>
                <a:cs typeface="Arial" charset="0"/>
              </a:rPr>
              <a:t>px</a:t>
            </a:r>
            <a:r>
              <a:rPr lang="en-US" sz="2400" dirty="0">
                <a:latin typeface="Garamond" panose="02020404030301010803" pitchFamily="18" charset="0"/>
                <a:cs typeface="Arial" charset="0"/>
              </a:rPr>
              <a:t>. So, the default size of 1 </a:t>
            </a:r>
            <a:r>
              <a:rPr lang="en-US" sz="2400" dirty="0" err="1">
                <a:latin typeface="Garamond" panose="02020404030301010803" pitchFamily="18" charset="0"/>
                <a:cs typeface="Arial" charset="0"/>
              </a:rPr>
              <a:t>em</a:t>
            </a:r>
            <a:r>
              <a:rPr lang="en-US" sz="2400" dirty="0">
                <a:latin typeface="Garamond" panose="02020404030301010803" pitchFamily="18" charset="0"/>
                <a:cs typeface="Arial" charset="0"/>
              </a:rPr>
              <a:t> is 16 </a:t>
            </a:r>
            <a:r>
              <a:rPr lang="en-US" sz="2400" dirty="0" err="1">
                <a:latin typeface="Garamond" panose="02020404030301010803" pitchFamily="18" charset="0"/>
                <a:cs typeface="Arial" charset="0"/>
              </a:rPr>
              <a:t>px</a:t>
            </a:r>
            <a:r>
              <a:rPr lang="en-US" sz="2400" dirty="0">
                <a:latin typeface="Garamond" panose="02020404030301010803" pitchFamily="18" charset="0"/>
                <a:cs typeface="Arial" charset="0"/>
              </a:rPr>
              <a:t>.</a:t>
            </a:r>
          </a:p>
          <a:p>
            <a:endParaRPr lang="en-US" sz="2400" dirty="0">
              <a:latin typeface="Garamond" panose="02020404030301010803" pitchFamily="18" charset="0"/>
              <a:cs typeface="Arial" charset="0"/>
            </a:endParaRPr>
          </a:p>
          <a:p>
            <a:r>
              <a:rPr lang="en-US" sz="2400" dirty="0" smtClean="0">
                <a:latin typeface="Garamond" panose="02020404030301010803" pitchFamily="18" charset="0"/>
              </a:rPr>
              <a:t>Example</a:t>
            </a:r>
          </a:p>
          <a:p>
            <a:r>
              <a:rPr lang="pt-BR" sz="2400" dirty="0">
                <a:latin typeface="Garamond" panose="02020404030301010803" pitchFamily="18" charset="0"/>
              </a:rPr>
              <a:t>h2 {</a:t>
            </a:r>
          </a:p>
          <a:p>
            <a:r>
              <a:rPr lang="pt-BR" sz="2400" dirty="0">
                <a:latin typeface="Garamond" panose="02020404030301010803" pitchFamily="18" charset="0"/>
              </a:rPr>
              <a:t>    font-size: 1.875em; /* 30px/16=1.875em */</a:t>
            </a:r>
          </a:p>
          <a:p>
            <a:r>
              <a:rPr lang="pt-BR" sz="2400" dirty="0">
                <a:latin typeface="Garamond" panose="02020404030301010803" pitchFamily="18" charset="0"/>
              </a:rPr>
              <a:t>}</a:t>
            </a:r>
          </a:p>
          <a:p>
            <a:endParaRPr lang="pt-BR" sz="2400" dirty="0">
              <a:latin typeface="Garamond" panose="02020404030301010803" pitchFamily="18" charset="0"/>
            </a:endParaRPr>
          </a:p>
          <a:p>
            <a:r>
              <a:rPr lang="pt-BR" sz="2400" dirty="0">
                <a:latin typeface="Garamond" panose="02020404030301010803" pitchFamily="18" charset="0"/>
              </a:rPr>
              <a:t>p {</a:t>
            </a:r>
          </a:p>
          <a:p>
            <a:r>
              <a:rPr lang="pt-BR" sz="2400" dirty="0">
                <a:latin typeface="Garamond" panose="02020404030301010803" pitchFamily="18" charset="0"/>
              </a:rPr>
              <a:t>    font-size: 0.875em; /* 14px/16=0.875em */</a:t>
            </a:r>
          </a:p>
          <a:p>
            <a:r>
              <a:rPr lang="pt-BR" sz="2400" dirty="0">
                <a:latin typeface="Garamond" panose="02020404030301010803" pitchFamily="18" charset="0"/>
              </a:rPr>
              <a:t>}</a:t>
            </a:r>
            <a:endParaRPr lang="en-US" sz="2400" dirty="0">
              <a:latin typeface="Garamond" panose="02020404030301010803" pitchFamily="18" charset="0"/>
            </a:endParaRPr>
          </a:p>
        </p:txBody>
      </p:sp>
    </p:spTree>
    <p:extLst>
      <p:ext uri="{BB962C8B-B14F-4D97-AF65-F5344CB8AC3E}">
        <p14:creationId xmlns:p14="http://schemas.microsoft.com/office/powerpoint/2010/main" val="30743571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8" name="Rectangle 2"/>
          <p:cNvSpPr txBox="1">
            <a:spLocks/>
          </p:cNvSpPr>
          <p:nvPr/>
        </p:nvSpPr>
        <p:spPr>
          <a:xfrm>
            <a:off x="595993" y="1318260"/>
            <a:ext cx="74803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b="1" dirty="0" smtClean="0">
              <a:latin typeface="Garamond" panose="02020404030301010803" pitchFamily="18" charset="0"/>
              <a:cs typeface="Arial" charset="0"/>
            </a:endParaRPr>
          </a:p>
        </p:txBody>
      </p:sp>
      <p:sp>
        <p:nvSpPr>
          <p:cNvPr id="9" name="Rectangle 3"/>
          <p:cNvSpPr txBox="1">
            <a:spLocks/>
          </p:cNvSpPr>
          <p:nvPr/>
        </p:nvSpPr>
        <p:spPr>
          <a:xfrm>
            <a:off x="449942" y="1168400"/>
            <a:ext cx="11246757" cy="639826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sz="2400" b="1" u="sng" dirty="0">
                <a:latin typeface="Garamond" panose="02020404030301010803" pitchFamily="18" charset="0"/>
                <a:cs typeface="Arial" charset="0"/>
              </a:rPr>
              <a:t>CSS Links</a:t>
            </a:r>
          </a:p>
          <a:p>
            <a:pPr>
              <a:buFont typeface="Arial" charset="0"/>
              <a:buNone/>
            </a:pPr>
            <a:endParaRPr lang="en-US" sz="900" dirty="0" smtClean="0">
              <a:latin typeface="Garamond" panose="02020404030301010803" pitchFamily="18" charset="0"/>
              <a:cs typeface="Arial" charset="0"/>
            </a:endParaRPr>
          </a:p>
          <a:p>
            <a:pPr>
              <a:buFont typeface="Arial" charset="0"/>
              <a:buNone/>
            </a:pPr>
            <a:r>
              <a:rPr lang="en-US" sz="2400" dirty="0" smtClean="0">
                <a:latin typeface="Garamond" panose="02020404030301010803" pitchFamily="18" charset="0"/>
                <a:cs typeface="Arial" charset="0"/>
              </a:rPr>
              <a:t>You can use CSS styles to style any link. Links can be styled in different ways by using any CSS property like color, font-family etc.</a:t>
            </a:r>
          </a:p>
          <a:p>
            <a:pPr>
              <a:buFont typeface="Arial" charset="0"/>
              <a:buNone/>
            </a:pPr>
            <a:endParaRPr lang="en-US" sz="1000" dirty="0" smtClean="0">
              <a:latin typeface="Garamond" panose="02020404030301010803" pitchFamily="18" charset="0"/>
              <a:cs typeface="Arial" charset="0"/>
            </a:endParaRPr>
          </a:p>
          <a:p>
            <a:pPr>
              <a:buFont typeface="Arial" charset="0"/>
              <a:buNone/>
            </a:pPr>
            <a:r>
              <a:rPr lang="en-US" sz="2400" dirty="0" smtClean="0">
                <a:latin typeface="Garamond" panose="02020404030301010803" pitchFamily="18" charset="0"/>
                <a:cs typeface="Arial" charset="0"/>
              </a:rPr>
              <a:t>Links can be in one of the following states :</a:t>
            </a:r>
          </a:p>
          <a:p>
            <a:pPr>
              <a:buFont typeface="Arial" charset="0"/>
              <a:buNone/>
            </a:pPr>
            <a:endParaRPr lang="en-US" sz="900" dirty="0" smtClean="0">
              <a:latin typeface="Garamond" panose="02020404030301010803" pitchFamily="18" charset="0"/>
              <a:cs typeface="Arial" charset="0"/>
            </a:endParaRPr>
          </a:p>
          <a:p>
            <a:pPr>
              <a:buClr>
                <a:srgbClr val="00B0F0"/>
              </a:buClr>
              <a:buFont typeface="Wingdings" panose="05000000000000000000" pitchFamily="2" charset="2"/>
              <a:buChar char="§"/>
            </a:pPr>
            <a:r>
              <a:rPr lang="en-US" sz="2400" b="1" dirty="0" smtClean="0">
                <a:latin typeface="Garamond" panose="02020404030301010803" pitchFamily="18" charset="0"/>
                <a:cs typeface="Arial" charset="0"/>
              </a:rPr>
              <a:t> a: link </a:t>
            </a:r>
            <a:r>
              <a:rPr lang="en-US" sz="2400" dirty="0" smtClean="0">
                <a:latin typeface="Garamond" panose="02020404030301010803" pitchFamily="18" charset="0"/>
                <a:cs typeface="Arial" charset="0"/>
              </a:rPr>
              <a:t>– Unvisited link</a:t>
            </a:r>
          </a:p>
          <a:p>
            <a:pPr>
              <a:buClr>
                <a:srgbClr val="00B0F0"/>
              </a:buClr>
              <a:buFont typeface="Wingdings" panose="05000000000000000000" pitchFamily="2" charset="2"/>
              <a:buChar char="§"/>
            </a:pPr>
            <a:r>
              <a:rPr lang="en-US" sz="2400" b="1" dirty="0" smtClean="0">
                <a:latin typeface="Garamond" panose="02020404030301010803" pitchFamily="18" charset="0"/>
                <a:cs typeface="Arial" charset="0"/>
              </a:rPr>
              <a:t> a: visited </a:t>
            </a:r>
            <a:r>
              <a:rPr lang="en-US" sz="2400" dirty="0" smtClean="0">
                <a:latin typeface="Garamond" panose="02020404030301010803" pitchFamily="18" charset="0"/>
                <a:cs typeface="Arial" charset="0"/>
              </a:rPr>
              <a:t>– A link that the user has visited</a:t>
            </a:r>
          </a:p>
          <a:p>
            <a:pPr>
              <a:buClr>
                <a:srgbClr val="00B0F0"/>
              </a:buClr>
              <a:buFont typeface="Wingdings" panose="05000000000000000000" pitchFamily="2" charset="2"/>
              <a:buChar char="§"/>
            </a:pPr>
            <a:r>
              <a:rPr lang="en-US" sz="2400" b="1" dirty="0" smtClean="0">
                <a:latin typeface="Garamond" panose="02020404030301010803" pitchFamily="18" charset="0"/>
                <a:cs typeface="Arial" charset="0"/>
              </a:rPr>
              <a:t> a: hover </a:t>
            </a:r>
            <a:r>
              <a:rPr lang="en-US" sz="2400" dirty="0" smtClean="0">
                <a:latin typeface="Garamond" panose="02020404030301010803" pitchFamily="18" charset="0"/>
                <a:cs typeface="Arial" charset="0"/>
              </a:rPr>
              <a:t>– A link over which the mouse pointer is moving</a:t>
            </a:r>
          </a:p>
          <a:p>
            <a:pPr>
              <a:buClr>
                <a:srgbClr val="00B0F0"/>
              </a:buClr>
              <a:buFont typeface="Wingdings" panose="05000000000000000000" pitchFamily="2" charset="2"/>
              <a:buChar char="§"/>
            </a:pPr>
            <a:r>
              <a:rPr lang="en-US" sz="2400" b="1" dirty="0" smtClean="0">
                <a:latin typeface="Garamond" panose="02020404030301010803" pitchFamily="18" charset="0"/>
                <a:cs typeface="Arial" charset="0"/>
              </a:rPr>
              <a:t> a: active </a:t>
            </a:r>
            <a:r>
              <a:rPr lang="en-US" sz="2400" dirty="0" smtClean="0">
                <a:latin typeface="Garamond" panose="02020404030301010803" pitchFamily="18" charset="0"/>
                <a:cs typeface="Arial" charset="0"/>
              </a:rPr>
              <a:t>– A link, which has been just clicked</a:t>
            </a:r>
          </a:p>
          <a:p>
            <a:pPr>
              <a:buFont typeface="Arial" charset="0"/>
              <a:buNone/>
            </a:pPr>
            <a:endParaRPr lang="en-US" sz="2400" dirty="0" smtClean="0">
              <a:latin typeface="Garamond" panose="02020404030301010803" pitchFamily="18" charset="0"/>
              <a:cs typeface="Arial" charset="0"/>
            </a:endParaRPr>
          </a:p>
          <a:p>
            <a:pPr>
              <a:buFont typeface="Arial" charset="0"/>
              <a:buNone/>
            </a:pPr>
            <a:r>
              <a:rPr lang="en-US" sz="2400" dirty="0" smtClean="0">
                <a:latin typeface="Garamond" panose="02020404030301010803" pitchFamily="18" charset="0"/>
                <a:cs typeface="Arial" charset="0"/>
              </a:rPr>
              <a:t>Links can be styled according to their states.</a:t>
            </a:r>
          </a:p>
          <a:p>
            <a:pPr>
              <a:buFont typeface="Arial" charset="0"/>
              <a:buNone/>
            </a:pPr>
            <a:endParaRPr lang="en-US" sz="2400" dirty="0" smtClean="0">
              <a:latin typeface="Garamond" panose="02020404030301010803" pitchFamily="18" charset="0"/>
              <a:cs typeface="Arial" charset="0"/>
            </a:endParaRPr>
          </a:p>
          <a:p>
            <a:pPr>
              <a:buFont typeface="Arial" charset="0"/>
              <a:buNone/>
            </a:pPr>
            <a:endParaRPr lang="en-US" sz="2400" dirty="0" smtClean="0">
              <a:latin typeface="Garamond" panose="02020404030301010803" pitchFamily="18" charset="0"/>
              <a:cs typeface="Arial" charset="0"/>
            </a:endParaRPr>
          </a:p>
          <a:p>
            <a:pPr>
              <a:buFont typeface="Arial" charset="0"/>
              <a:buNone/>
            </a:pPr>
            <a:endParaRPr lang="en-US" sz="2400" dirty="0" smtClean="0">
              <a:latin typeface="Garamond" panose="02020404030301010803" pitchFamily="18" charset="0"/>
              <a:cs typeface="Arial" charset="0"/>
            </a:endParaRPr>
          </a:p>
          <a:p>
            <a:pPr>
              <a:buFont typeface="Arial" charset="0"/>
              <a:buNone/>
            </a:pPr>
            <a:endParaRPr lang="en-US" sz="2400" dirty="0" smtClean="0">
              <a:latin typeface="Garamond" panose="02020404030301010803" pitchFamily="18" charset="0"/>
              <a:cs typeface="Arial" charset="0"/>
            </a:endParaRPr>
          </a:p>
        </p:txBody>
      </p:sp>
    </p:spTree>
    <p:extLst>
      <p:ext uri="{BB962C8B-B14F-4D97-AF65-F5344CB8AC3E}">
        <p14:creationId xmlns:p14="http://schemas.microsoft.com/office/powerpoint/2010/main" val="32541650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8" name="Rectangle 2"/>
          <p:cNvSpPr txBox="1">
            <a:spLocks/>
          </p:cNvSpPr>
          <p:nvPr/>
        </p:nvSpPr>
        <p:spPr>
          <a:xfrm>
            <a:off x="595993" y="1318260"/>
            <a:ext cx="74803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b="1" dirty="0" smtClean="0">
              <a:latin typeface="Garamond" panose="02020404030301010803" pitchFamily="18" charset="0"/>
              <a:cs typeface="Arial" charset="0"/>
            </a:endParaRPr>
          </a:p>
        </p:txBody>
      </p:sp>
      <p:sp>
        <p:nvSpPr>
          <p:cNvPr id="9" name="Rectangle 3"/>
          <p:cNvSpPr txBox="1">
            <a:spLocks/>
          </p:cNvSpPr>
          <p:nvPr/>
        </p:nvSpPr>
        <p:spPr>
          <a:xfrm>
            <a:off x="449943" y="887328"/>
            <a:ext cx="11246757" cy="639826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sz="2400" b="1" u="sng" dirty="0">
                <a:latin typeface="Garamond" panose="02020404030301010803" pitchFamily="18" charset="0"/>
                <a:cs typeface="Arial" charset="0"/>
              </a:rPr>
              <a:t>CSS Links</a:t>
            </a:r>
          </a:p>
          <a:p>
            <a:pPr>
              <a:buFont typeface="Arial" charset="0"/>
              <a:buNone/>
            </a:pPr>
            <a:endParaRPr lang="en-US" sz="900" dirty="0" smtClean="0">
              <a:latin typeface="Garamond" panose="02020404030301010803" pitchFamily="18" charset="0"/>
              <a:cs typeface="Arial" charset="0"/>
            </a:endParaRPr>
          </a:p>
          <a:p>
            <a:pPr>
              <a:buFont typeface="Arial" charset="0"/>
              <a:buNone/>
            </a:pPr>
            <a:endParaRPr lang="en-US" sz="2400" dirty="0" smtClean="0">
              <a:latin typeface="Garamond" panose="02020404030301010803" pitchFamily="18" charset="0"/>
              <a:cs typeface="Arial" charset="0"/>
            </a:endParaRPr>
          </a:p>
          <a:p>
            <a:pPr>
              <a:buFont typeface="Arial" charset="0"/>
              <a:buNone/>
            </a:pPr>
            <a:endParaRPr lang="en-US" sz="2400" dirty="0" smtClean="0">
              <a:latin typeface="Garamond" panose="02020404030301010803" pitchFamily="18" charset="0"/>
              <a:cs typeface="Arial" charset="0"/>
            </a:endParaRPr>
          </a:p>
          <a:p>
            <a:pPr>
              <a:buFont typeface="Arial" charset="0"/>
              <a:buNone/>
            </a:pPr>
            <a:endParaRPr lang="en-US" sz="2400" dirty="0" smtClean="0">
              <a:latin typeface="Garamond" panose="02020404030301010803" pitchFamily="18" charset="0"/>
              <a:cs typeface="Arial" charset="0"/>
            </a:endParaRPr>
          </a:p>
        </p:txBody>
      </p:sp>
      <p:sp>
        <p:nvSpPr>
          <p:cNvPr id="5" name="Rectangle 1"/>
          <p:cNvSpPr txBox="1">
            <a:spLocks noChangeArrowheads="1"/>
          </p:cNvSpPr>
          <p:nvPr/>
        </p:nvSpPr>
        <p:spPr>
          <a:xfrm>
            <a:off x="2340502" y="793518"/>
            <a:ext cx="6896100" cy="2298700"/>
          </a:xfrm>
          <a:prstGeom prst="rect">
            <a:avLst/>
          </a:prstGeom>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dirty="0" smtClean="0">
                <a:solidFill>
                  <a:schemeClr val="accent2">
                    <a:lumMod val="75000"/>
                  </a:schemeClr>
                </a:solidFill>
                <a:latin typeface="Garamond" panose="02020404030301010803" pitchFamily="18" charset="0"/>
              </a:rPr>
              <a:t>Styling Links</a:t>
            </a:r>
            <a:endParaRPr lang="en-US" sz="4800" dirty="0">
              <a:solidFill>
                <a:schemeClr val="accent2">
                  <a:lumMod val="75000"/>
                </a:schemeClr>
              </a:solidFill>
              <a:latin typeface="Garamond" panose="02020404030301010803" pitchFamily="18" charset="0"/>
            </a:endParaRPr>
          </a:p>
        </p:txBody>
      </p:sp>
      <p:sp>
        <p:nvSpPr>
          <p:cNvPr id="6" name="Rectangle 2"/>
          <p:cNvSpPr>
            <a:spLocks/>
          </p:cNvSpPr>
          <p:nvPr/>
        </p:nvSpPr>
        <p:spPr bwMode="auto">
          <a:xfrm>
            <a:off x="595993" y="1593468"/>
            <a:ext cx="2319418"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spAutoFit/>
          </a:bodyPr>
          <a:lstStyle/>
          <a:p>
            <a:pPr algn="l"/>
            <a:r>
              <a:rPr lang="en-US" dirty="0">
                <a:solidFill>
                  <a:schemeClr val="accent6">
                    <a:lumMod val="75000"/>
                  </a:schemeClr>
                </a:solidFill>
              </a:rPr>
              <a:t>a {</a:t>
            </a:r>
          </a:p>
          <a:p>
            <a:pPr algn="l"/>
            <a:r>
              <a:rPr lang="en-US" dirty="0">
                <a:solidFill>
                  <a:schemeClr val="accent6">
                    <a:lumMod val="75000"/>
                  </a:schemeClr>
                </a:solidFill>
              </a:rPr>
              <a:t> font-weight: bold;</a:t>
            </a:r>
          </a:p>
          <a:p>
            <a:pPr algn="l"/>
            <a:r>
              <a:rPr lang="en-US" dirty="0">
                <a:solidFill>
                  <a:schemeClr val="accent6">
                    <a:lumMod val="75000"/>
                  </a:schemeClr>
                </a:solidFill>
              </a:rPr>
              <a:t>}</a:t>
            </a:r>
          </a:p>
          <a:p>
            <a:pPr algn="l"/>
            <a:r>
              <a:rPr lang="en-US" dirty="0">
                <a:solidFill>
                  <a:schemeClr val="accent2">
                    <a:lumMod val="75000"/>
                  </a:schemeClr>
                </a:solidFill>
              </a:rPr>
              <a:t>a:link {</a:t>
            </a:r>
          </a:p>
          <a:p>
            <a:pPr algn="l"/>
            <a:r>
              <a:rPr lang="en-US" dirty="0">
                <a:solidFill>
                  <a:schemeClr val="accent2">
                    <a:lumMod val="75000"/>
                  </a:schemeClr>
                </a:solidFill>
              </a:rPr>
              <a:t>  color: black;</a:t>
            </a:r>
          </a:p>
          <a:p>
            <a:pPr algn="l"/>
            <a:r>
              <a:rPr lang="en-US" dirty="0">
                <a:solidFill>
                  <a:schemeClr val="accent2">
                    <a:lumMod val="75000"/>
                  </a:schemeClr>
                </a:solidFill>
              </a:rPr>
              <a:t>}</a:t>
            </a:r>
          </a:p>
          <a:p>
            <a:pPr algn="l"/>
            <a:r>
              <a:rPr lang="en-US" dirty="0">
                <a:solidFill>
                  <a:schemeClr val="tx1">
                    <a:lumMod val="50000"/>
                    <a:lumOff val="50000"/>
                  </a:schemeClr>
                </a:solidFill>
              </a:rPr>
              <a:t>a:visited {</a:t>
            </a:r>
          </a:p>
          <a:p>
            <a:pPr algn="l"/>
            <a:r>
              <a:rPr lang="en-US" dirty="0">
                <a:solidFill>
                  <a:schemeClr val="tx1">
                    <a:lumMod val="50000"/>
                    <a:lumOff val="50000"/>
                  </a:schemeClr>
                </a:solidFill>
              </a:rPr>
              <a:t> color: gray;</a:t>
            </a:r>
          </a:p>
          <a:p>
            <a:pPr algn="l"/>
            <a:r>
              <a:rPr lang="en-US" dirty="0">
                <a:solidFill>
                  <a:schemeClr val="tx1">
                    <a:lumMod val="50000"/>
                    <a:lumOff val="50000"/>
                  </a:schemeClr>
                </a:solidFill>
              </a:rPr>
              <a:t>}</a:t>
            </a:r>
          </a:p>
          <a:p>
            <a:pPr algn="l"/>
            <a:r>
              <a:rPr lang="en-US" dirty="0">
                <a:solidFill>
                  <a:schemeClr val="tx2">
                    <a:lumMod val="50000"/>
                  </a:schemeClr>
                </a:solidFill>
              </a:rPr>
              <a:t>a:hover {</a:t>
            </a:r>
          </a:p>
          <a:p>
            <a:pPr algn="l"/>
            <a:r>
              <a:rPr lang="en-US" dirty="0">
                <a:solidFill>
                  <a:schemeClr val="tx2">
                    <a:lumMod val="50000"/>
                  </a:schemeClr>
                </a:solidFill>
              </a:rPr>
              <a:t> text-decoration: none;</a:t>
            </a:r>
          </a:p>
          <a:p>
            <a:pPr algn="l"/>
            <a:r>
              <a:rPr lang="en-US" dirty="0">
                <a:solidFill>
                  <a:schemeClr val="tx2">
                    <a:lumMod val="50000"/>
                  </a:schemeClr>
                </a:solidFill>
              </a:rPr>
              <a:t> color: white;</a:t>
            </a:r>
          </a:p>
          <a:p>
            <a:pPr algn="l"/>
            <a:r>
              <a:rPr lang="en-US" dirty="0">
                <a:solidFill>
                  <a:schemeClr val="tx2">
                    <a:lumMod val="50000"/>
                  </a:schemeClr>
                </a:solidFill>
              </a:rPr>
              <a:t> background-color: navy;</a:t>
            </a:r>
          </a:p>
          <a:p>
            <a:pPr algn="l"/>
            <a:r>
              <a:rPr lang="en-US" dirty="0">
                <a:solidFill>
                  <a:schemeClr val="tx2">
                    <a:lumMod val="50000"/>
                  </a:schemeClr>
                </a:solidFill>
              </a:rPr>
              <a:t>}</a:t>
            </a:r>
          </a:p>
          <a:p>
            <a:pPr algn="l"/>
            <a:r>
              <a:rPr lang="en-US" dirty="0">
                <a:solidFill>
                  <a:schemeClr val="accent5"/>
                </a:solidFill>
              </a:rPr>
              <a:t>a:active {</a:t>
            </a:r>
          </a:p>
          <a:p>
            <a:pPr algn="l"/>
            <a:r>
              <a:rPr lang="en-US" dirty="0">
                <a:solidFill>
                  <a:schemeClr val="accent5"/>
                </a:solidFill>
              </a:rPr>
              <a:t> color: aqua;</a:t>
            </a:r>
          </a:p>
          <a:p>
            <a:pPr algn="l"/>
            <a:r>
              <a:rPr lang="en-US" dirty="0">
                <a:solidFill>
                  <a:schemeClr val="accent5"/>
                </a:solidFill>
              </a:rPr>
              <a:t> background-color: navy;</a:t>
            </a:r>
          </a:p>
          <a:p>
            <a:pPr algn="l"/>
            <a:r>
              <a:rPr lang="en-US" dirty="0">
                <a:solidFill>
                  <a:schemeClr val="accent5"/>
                </a:solidFill>
              </a:rPr>
              <a:t>}</a:t>
            </a:r>
          </a:p>
        </p:txBody>
      </p:sp>
      <p:sp>
        <p:nvSpPr>
          <p:cNvPr id="7" name="Rectangle 3"/>
          <p:cNvSpPr>
            <a:spLocks/>
          </p:cNvSpPr>
          <p:nvPr/>
        </p:nvSpPr>
        <p:spPr bwMode="auto">
          <a:xfrm>
            <a:off x="4336143" y="2203969"/>
            <a:ext cx="7061200"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l"/>
            <a:r>
              <a:rPr lang="en-US" b="1" dirty="0">
                <a:solidFill>
                  <a:schemeClr val="accent6">
                    <a:lumMod val="75000"/>
                  </a:schemeClr>
                </a:solidFill>
                <a:latin typeface="Garamond" panose="02020404030301010803" pitchFamily="18" charset="0"/>
              </a:rPr>
              <a:t>link - before a visit</a:t>
            </a:r>
          </a:p>
          <a:p>
            <a:pPr algn="l"/>
            <a:r>
              <a:rPr lang="en-US" b="1" dirty="0">
                <a:solidFill>
                  <a:schemeClr val="tx1">
                    <a:lumMod val="50000"/>
                    <a:lumOff val="50000"/>
                  </a:schemeClr>
                </a:solidFill>
                <a:latin typeface="Garamond" panose="02020404030301010803" pitchFamily="18" charset="0"/>
              </a:rPr>
              <a:t>visited - after it has been visited</a:t>
            </a:r>
          </a:p>
          <a:p>
            <a:pPr algn="l"/>
            <a:r>
              <a:rPr lang="en-US" b="1" dirty="0">
                <a:solidFill>
                  <a:schemeClr val="tx2">
                    <a:lumMod val="50000"/>
                  </a:schemeClr>
                </a:solidFill>
                <a:latin typeface="Garamond" panose="02020404030301010803" pitchFamily="18" charset="0"/>
              </a:rPr>
              <a:t>hover - when your mouse is over it but you have not clicked</a:t>
            </a:r>
          </a:p>
          <a:p>
            <a:pPr algn="l"/>
            <a:r>
              <a:rPr lang="en-US" b="1" dirty="0">
                <a:solidFill>
                  <a:schemeClr val="accent5"/>
                </a:solidFill>
                <a:latin typeface="Garamond" panose="02020404030301010803" pitchFamily="18" charset="0"/>
              </a:rPr>
              <a:t>active - you have clicked it and you have not yet seen the new page</a:t>
            </a:r>
          </a:p>
        </p:txBody>
      </p:sp>
    </p:spTree>
    <p:extLst>
      <p:ext uri="{BB962C8B-B14F-4D97-AF65-F5344CB8AC3E}">
        <p14:creationId xmlns:p14="http://schemas.microsoft.com/office/powerpoint/2010/main" val="42300399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2"/>
          <p:cNvSpPr txBox="1">
            <a:spLocks/>
          </p:cNvSpPr>
          <p:nvPr/>
        </p:nvSpPr>
        <p:spPr>
          <a:xfrm>
            <a:off x="748393" y="1341120"/>
            <a:ext cx="74803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dirty="0" smtClean="0">
              <a:latin typeface="Garamond" panose="02020404030301010803" pitchFamily="18" charset="0"/>
              <a:cs typeface="Arial" charset="0"/>
            </a:endParaRPr>
          </a:p>
        </p:txBody>
      </p:sp>
      <p:sp>
        <p:nvSpPr>
          <p:cNvPr id="6" name="Rectangle 3"/>
          <p:cNvSpPr txBox="1">
            <a:spLocks/>
          </p:cNvSpPr>
          <p:nvPr/>
        </p:nvSpPr>
        <p:spPr>
          <a:xfrm>
            <a:off x="449943" y="1341120"/>
            <a:ext cx="8610600" cy="62484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defRPr/>
            </a:pPr>
            <a:r>
              <a:rPr lang="en-US" sz="2400" b="1" u="sng" dirty="0">
                <a:latin typeface="Garamond" panose="02020404030301010803" pitchFamily="18" charset="0"/>
                <a:cs typeface="Arial" charset="0"/>
              </a:rPr>
              <a:t>CSS List</a:t>
            </a:r>
          </a:p>
          <a:p>
            <a:pPr>
              <a:buFont typeface="Arial" charset="0"/>
              <a:buNone/>
              <a:defRPr/>
            </a:pPr>
            <a:endParaRPr lang="en-US" sz="100" dirty="0" smtClean="0">
              <a:latin typeface="Garamond" panose="02020404030301010803" pitchFamily="18" charset="0"/>
              <a:cs typeface="Arial" charset="0"/>
            </a:endParaRPr>
          </a:p>
          <a:p>
            <a:pPr>
              <a:buFont typeface="Arial" charset="0"/>
              <a:buNone/>
              <a:defRPr/>
            </a:pPr>
            <a:r>
              <a:rPr lang="en-US" sz="2400" dirty="0" smtClean="0">
                <a:latin typeface="Garamond" panose="02020404030301010803" pitchFamily="18" charset="0"/>
                <a:cs typeface="Arial" charset="0"/>
              </a:rPr>
              <a:t>You can use CSS list properties for </a:t>
            </a:r>
          </a:p>
          <a:p>
            <a:pPr>
              <a:buFont typeface="Arial" charset="0"/>
              <a:buNone/>
              <a:defRPr/>
            </a:pPr>
            <a:endParaRPr lang="en-US" sz="400" dirty="0" smtClean="0">
              <a:latin typeface="Garamond" panose="02020404030301010803" pitchFamily="18" charset="0"/>
              <a:cs typeface="Arial" charset="0"/>
            </a:endParaRPr>
          </a:p>
          <a:p>
            <a:pPr>
              <a:buClr>
                <a:srgbClr val="00B0F0"/>
              </a:buClr>
              <a:buFont typeface="Wingdings" panose="05000000000000000000" pitchFamily="2" charset="2"/>
              <a:buChar char="Ø"/>
              <a:defRPr/>
            </a:pPr>
            <a:r>
              <a:rPr lang="en-US" sz="2400" dirty="0" smtClean="0">
                <a:latin typeface="Garamond" panose="02020404030301010803" pitchFamily="18" charset="0"/>
                <a:cs typeface="Arial" charset="0"/>
              </a:rPr>
              <a:t> Setting different list item markers for ordered lists</a:t>
            </a:r>
          </a:p>
          <a:p>
            <a:pPr marL="0" indent="0">
              <a:buClr>
                <a:srgbClr val="00B0F0"/>
              </a:buClr>
              <a:buFont typeface="Arial" charset="0"/>
              <a:buNone/>
              <a:defRPr/>
            </a:pPr>
            <a:endParaRPr lang="en-US" sz="200" dirty="0" smtClean="0">
              <a:latin typeface="Garamond" panose="02020404030301010803" pitchFamily="18" charset="0"/>
              <a:cs typeface="Arial" charset="0"/>
            </a:endParaRPr>
          </a:p>
          <a:p>
            <a:pPr>
              <a:buClr>
                <a:srgbClr val="00B0F0"/>
              </a:buClr>
              <a:buFont typeface="Wingdings" panose="05000000000000000000" pitchFamily="2" charset="2"/>
              <a:buChar char="Ø"/>
              <a:defRPr/>
            </a:pPr>
            <a:r>
              <a:rPr lang="en-US" sz="2400" dirty="0" smtClean="0">
                <a:latin typeface="Garamond" panose="02020404030301010803" pitchFamily="18" charset="0"/>
                <a:cs typeface="Arial" charset="0"/>
              </a:rPr>
              <a:t> Setting different list item markers for unordered lists</a:t>
            </a:r>
          </a:p>
          <a:p>
            <a:pPr marL="0" indent="0">
              <a:buClr>
                <a:srgbClr val="00B0F0"/>
              </a:buClr>
              <a:buFont typeface="Arial" charset="0"/>
              <a:buNone/>
              <a:defRPr/>
            </a:pPr>
            <a:endParaRPr lang="en-US" sz="100" dirty="0" smtClean="0">
              <a:latin typeface="Garamond" panose="02020404030301010803" pitchFamily="18" charset="0"/>
              <a:cs typeface="Arial" charset="0"/>
            </a:endParaRPr>
          </a:p>
          <a:p>
            <a:pPr>
              <a:buClr>
                <a:srgbClr val="00B0F0"/>
              </a:buClr>
              <a:buFont typeface="Wingdings" panose="05000000000000000000" pitchFamily="2" charset="2"/>
              <a:buChar char="Ø"/>
              <a:defRPr/>
            </a:pPr>
            <a:r>
              <a:rPr lang="en-US" sz="2400" dirty="0" smtClean="0">
                <a:latin typeface="Garamond" panose="02020404030301010803" pitchFamily="18" charset="0"/>
                <a:cs typeface="Arial" charset="0"/>
              </a:rPr>
              <a:t> Set an image as the list item marker</a:t>
            </a:r>
          </a:p>
          <a:p>
            <a:pPr>
              <a:buClr>
                <a:srgbClr val="00B0F0"/>
              </a:buClr>
              <a:buFont typeface="Wingdings" panose="05000000000000000000" pitchFamily="2" charset="2"/>
              <a:buChar char="Ø"/>
              <a:defRPr/>
            </a:pPr>
            <a:endParaRPr lang="en-US" sz="400" dirty="0" smtClean="0">
              <a:latin typeface="Garamond" panose="02020404030301010803" pitchFamily="18" charset="0"/>
              <a:cs typeface="Arial" charset="0"/>
            </a:endParaRPr>
          </a:p>
          <a:p>
            <a:pPr marL="0" indent="0">
              <a:buClr>
                <a:srgbClr val="00B0F0"/>
              </a:buClr>
              <a:buFont typeface="Arial" charset="0"/>
              <a:buNone/>
              <a:defRPr/>
            </a:pPr>
            <a:r>
              <a:rPr lang="en-US" sz="2400" b="1" u="sng" dirty="0" smtClean="0">
                <a:latin typeface="Garamond" panose="02020404030301010803" pitchFamily="18" charset="0"/>
                <a:cs typeface="Arial" charset="0"/>
              </a:rPr>
              <a:t>Values-</a:t>
            </a:r>
          </a:p>
          <a:p>
            <a:pPr marL="0" indent="0">
              <a:buClr>
                <a:srgbClr val="00B0F0"/>
              </a:buClr>
              <a:buFont typeface="Arial" charset="0"/>
              <a:buNone/>
              <a:defRPr/>
            </a:pPr>
            <a:endParaRPr lang="en-US" sz="900" dirty="0" smtClean="0">
              <a:latin typeface="Garamond" panose="02020404030301010803" pitchFamily="18" charset="0"/>
              <a:cs typeface="Arial" charset="0"/>
            </a:endParaRPr>
          </a:p>
          <a:p>
            <a:pPr>
              <a:buClr>
                <a:srgbClr val="00B0F0"/>
              </a:buClr>
              <a:buFont typeface="Wingdings" panose="05000000000000000000" pitchFamily="2" charset="2"/>
              <a:buChar char="v"/>
              <a:defRPr/>
            </a:pPr>
            <a:r>
              <a:rPr lang="en-US" sz="2400" dirty="0" smtClean="0">
                <a:latin typeface="Garamond" panose="02020404030301010803" pitchFamily="18" charset="0"/>
                <a:cs typeface="Arial" charset="0"/>
              </a:rPr>
              <a:t> list-style-type</a:t>
            </a:r>
          </a:p>
          <a:p>
            <a:pPr>
              <a:buClr>
                <a:srgbClr val="00B0F0"/>
              </a:buClr>
              <a:buFont typeface="Wingdings" panose="05000000000000000000" pitchFamily="2" charset="2"/>
              <a:buChar char="v"/>
              <a:defRPr/>
            </a:pPr>
            <a:r>
              <a:rPr lang="en-US" sz="2400" dirty="0" smtClean="0">
                <a:latin typeface="Garamond" panose="02020404030301010803" pitchFamily="18" charset="0"/>
                <a:cs typeface="Arial" charset="0"/>
              </a:rPr>
              <a:t> list-style-image</a:t>
            </a:r>
          </a:p>
          <a:p>
            <a:pPr>
              <a:buFont typeface="Arial" charset="0"/>
              <a:buNone/>
              <a:defRPr/>
            </a:pPr>
            <a:endParaRPr lang="en-US" sz="2400" dirty="0" smtClean="0">
              <a:latin typeface="Garamond" panose="02020404030301010803" pitchFamily="18" charset="0"/>
              <a:cs typeface="Arial" charset="0"/>
            </a:endParaRPr>
          </a:p>
          <a:p>
            <a:pPr>
              <a:buFont typeface="Arial" charset="0"/>
              <a:buNone/>
              <a:defRPr/>
            </a:pPr>
            <a:endParaRPr lang="en-US" sz="2400" dirty="0" smtClean="0">
              <a:latin typeface="Garamond" panose="02020404030301010803" pitchFamily="18" charset="0"/>
              <a:cs typeface="Arial" charset="0"/>
            </a:endParaRPr>
          </a:p>
        </p:txBody>
      </p:sp>
    </p:spTree>
    <p:extLst>
      <p:ext uri="{BB962C8B-B14F-4D97-AF65-F5344CB8AC3E}">
        <p14:creationId xmlns:p14="http://schemas.microsoft.com/office/powerpoint/2010/main" val="22438292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7" name="Rectangle 2"/>
          <p:cNvSpPr txBox="1">
            <a:spLocks/>
          </p:cNvSpPr>
          <p:nvPr/>
        </p:nvSpPr>
        <p:spPr>
          <a:xfrm>
            <a:off x="449943" y="1409700"/>
            <a:ext cx="82296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dirty="0" smtClean="0">
              <a:latin typeface="Garamond" panose="02020404030301010803" pitchFamily="18" charset="0"/>
              <a:cs typeface="Arial" charset="0"/>
            </a:endParaRPr>
          </a:p>
        </p:txBody>
      </p:sp>
      <p:sp>
        <p:nvSpPr>
          <p:cNvPr id="8" name="Rectangle 3"/>
          <p:cNvSpPr txBox="1">
            <a:spLocks/>
          </p:cNvSpPr>
          <p:nvPr/>
        </p:nvSpPr>
        <p:spPr>
          <a:xfrm>
            <a:off x="449944" y="1175657"/>
            <a:ext cx="11197770" cy="61776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sz="2400" b="1" u="sng" dirty="0">
                <a:latin typeface="Garamond" panose="02020404030301010803" pitchFamily="18" charset="0"/>
                <a:cs typeface="Arial" charset="0"/>
              </a:rPr>
              <a:t>Box Model : Introduction</a:t>
            </a:r>
          </a:p>
          <a:p>
            <a:pPr>
              <a:buFont typeface="Arial" charset="0"/>
              <a:buNone/>
            </a:pPr>
            <a:endParaRPr lang="en-US" sz="100" dirty="0" smtClean="0">
              <a:latin typeface="Garamond" panose="02020404030301010803" pitchFamily="18" charset="0"/>
              <a:cs typeface="Arial" charset="0"/>
            </a:endParaRPr>
          </a:p>
          <a:p>
            <a:pPr>
              <a:buFont typeface="Arial" charset="0"/>
              <a:buNone/>
            </a:pPr>
            <a:r>
              <a:rPr lang="en-US" sz="2400" dirty="0" smtClean="0">
                <a:latin typeface="Garamond" panose="02020404030301010803" pitchFamily="18" charset="0"/>
                <a:cs typeface="Arial" charset="0"/>
              </a:rPr>
              <a:t>Box model is useful for designing the layout of an HTML Page. CSS Box model describes a box that wraps around HTML elements. </a:t>
            </a:r>
          </a:p>
          <a:p>
            <a:pPr>
              <a:buFont typeface="Arial" charset="0"/>
              <a:buNone/>
            </a:pPr>
            <a:endParaRPr lang="en-US" sz="200" dirty="0" smtClean="0">
              <a:latin typeface="Garamond" panose="02020404030301010803" pitchFamily="18" charset="0"/>
              <a:cs typeface="Arial" charset="0"/>
            </a:endParaRPr>
          </a:p>
          <a:p>
            <a:pPr>
              <a:buFont typeface="Arial" charset="0"/>
              <a:buNone/>
            </a:pPr>
            <a:r>
              <a:rPr lang="en-US" sz="2400" dirty="0" smtClean="0">
                <a:latin typeface="Garamond" panose="02020404030301010803" pitchFamily="18" charset="0"/>
                <a:cs typeface="Arial" charset="0"/>
              </a:rPr>
              <a:t>Using this model, we can define the  margins, borders, padding and the actual content. We can place border around elements and space elements in relation to each other.</a:t>
            </a:r>
          </a:p>
          <a:p>
            <a:pPr>
              <a:buFont typeface="Arial" charset="0"/>
              <a:buNone/>
            </a:pPr>
            <a:endParaRPr lang="en-US" sz="2400" dirty="0" smtClean="0">
              <a:latin typeface="Garamond" panose="02020404030301010803" pitchFamily="18" charset="0"/>
              <a:cs typeface="Arial" charset="0"/>
            </a:endParaRPr>
          </a:p>
        </p:txBody>
      </p:sp>
      <p:sp>
        <p:nvSpPr>
          <p:cNvPr id="9" name="Rectangle 8"/>
          <p:cNvSpPr/>
          <p:nvPr/>
        </p:nvSpPr>
        <p:spPr>
          <a:xfrm>
            <a:off x="674370" y="3526973"/>
            <a:ext cx="5257800" cy="32004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979170" y="3831773"/>
            <a:ext cx="4724400" cy="2590800"/>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Rectangle 10"/>
          <p:cNvSpPr/>
          <p:nvPr/>
        </p:nvSpPr>
        <p:spPr>
          <a:xfrm>
            <a:off x="1360170" y="4136573"/>
            <a:ext cx="4038600" cy="198120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1817370" y="4441373"/>
            <a:ext cx="3276600" cy="1447800"/>
          </a:xfrm>
          <a:prstGeom prst="rect">
            <a:avLst/>
          </a:prstGeom>
          <a:solidFill>
            <a:schemeClr val="accent4">
              <a:lumMod val="40000"/>
              <a:lumOff val="60000"/>
            </a:schemeClr>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TextBox 12"/>
          <p:cNvSpPr txBox="1">
            <a:spLocks noChangeArrowheads="1"/>
          </p:cNvSpPr>
          <p:nvPr/>
        </p:nvSpPr>
        <p:spPr bwMode="auto">
          <a:xfrm>
            <a:off x="2617470" y="4862061"/>
            <a:ext cx="1447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b="1" dirty="0">
                <a:solidFill>
                  <a:srgbClr val="C00000"/>
                </a:solidFill>
                <a:latin typeface="Garamond" panose="02020404030301010803" pitchFamily="18" charset="0"/>
              </a:rPr>
              <a:t>Content</a:t>
            </a:r>
          </a:p>
        </p:txBody>
      </p:sp>
      <p:sp>
        <p:nvSpPr>
          <p:cNvPr id="14" name="TextBox 13"/>
          <p:cNvSpPr txBox="1">
            <a:spLocks noChangeArrowheads="1"/>
          </p:cNvSpPr>
          <p:nvPr/>
        </p:nvSpPr>
        <p:spPr bwMode="auto">
          <a:xfrm>
            <a:off x="2560320" y="4136573"/>
            <a:ext cx="1638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b="1" dirty="0">
                <a:solidFill>
                  <a:srgbClr val="C00000"/>
                </a:solidFill>
                <a:latin typeface="Garamond" panose="02020404030301010803" pitchFamily="18" charset="0"/>
              </a:rPr>
              <a:t>Padding</a:t>
            </a:r>
          </a:p>
        </p:txBody>
      </p:sp>
      <p:sp>
        <p:nvSpPr>
          <p:cNvPr id="15" name="TextBox 14"/>
          <p:cNvSpPr txBox="1">
            <a:spLocks noChangeArrowheads="1"/>
          </p:cNvSpPr>
          <p:nvPr/>
        </p:nvSpPr>
        <p:spPr bwMode="auto">
          <a:xfrm>
            <a:off x="2236470" y="3831773"/>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b="1" dirty="0">
                <a:solidFill>
                  <a:srgbClr val="C00000"/>
                </a:solidFill>
                <a:latin typeface="Garamond" panose="02020404030301010803" pitchFamily="18" charset="0"/>
              </a:rPr>
              <a:t>Border</a:t>
            </a:r>
          </a:p>
        </p:txBody>
      </p:sp>
      <p:sp>
        <p:nvSpPr>
          <p:cNvPr id="16" name="TextBox 15"/>
          <p:cNvSpPr txBox="1">
            <a:spLocks noChangeArrowheads="1"/>
          </p:cNvSpPr>
          <p:nvPr/>
        </p:nvSpPr>
        <p:spPr bwMode="auto">
          <a:xfrm>
            <a:off x="2731770" y="3526973"/>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b="1" dirty="0">
                <a:solidFill>
                  <a:srgbClr val="C00000"/>
                </a:solidFill>
                <a:latin typeface="Garamond" panose="02020404030301010803" pitchFamily="18" charset="0"/>
              </a:rPr>
              <a:t>Margin</a:t>
            </a:r>
          </a:p>
        </p:txBody>
      </p:sp>
      <p:sp>
        <p:nvSpPr>
          <p:cNvPr id="3" name="Rectangle 2"/>
          <p:cNvSpPr/>
          <p:nvPr/>
        </p:nvSpPr>
        <p:spPr>
          <a:xfrm>
            <a:off x="6732270" y="4627801"/>
            <a:ext cx="6096000" cy="646331"/>
          </a:xfrm>
          <a:prstGeom prst="rect">
            <a:avLst/>
          </a:prstGeom>
        </p:spPr>
        <p:txBody>
          <a:bodyPr>
            <a:spAutoFit/>
          </a:bodyPr>
          <a:lstStyle/>
          <a:p>
            <a:pPr>
              <a:buFont typeface="Arial" charset="0"/>
              <a:buNone/>
            </a:pPr>
            <a:r>
              <a:rPr lang="en-US" dirty="0">
                <a:latin typeface="Garamond" panose="02020404030301010803" pitchFamily="18" charset="0"/>
                <a:cs typeface="Arial" charset="0"/>
              </a:rPr>
              <a:t>You can set the height and width of an element using the </a:t>
            </a:r>
            <a:r>
              <a:rPr lang="en-US" b="1" dirty="0">
                <a:latin typeface="Garamond" panose="02020404030301010803" pitchFamily="18" charset="0"/>
                <a:cs typeface="Arial" charset="0"/>
              </a:rPr>
              <a:t>height</a:t>
            </a:r>
            <a:r>
              <a:rPr lang="en-US" dirty="0">
                <a:latin typeface="Garamond" panose="02020404030301010803" pitchFamily="18" charset="0"/>
                <a:cs typeface="Arial" charset="0"/>
              </a:rPr>
              <a:t> and </a:t>
            </a:r>
            <a:r>
              <a:rPr lang="en-US" b="1" dirty="0">
                <a:latin typeface="Garamond" panose="02020404030301010803" pitchFamily="18" charset="0"/>
                <a:cs typeface="Arial" charset="0"/>
              </a:rPr>
              <a:t>width</a:t>
            </a:r>
            <a:r>
              <a:rPr lang="en-US" dirty="0">
                <a:latin typeface="Garamond" panose="02020404030301010803" pitchFamily="18" charset="0"/>
                <a:cs typeface="Arial" charset="0"/>
              </a:rPr>
              <a:t> properties.</a:t>
            </a:r>
          </a:p>
        </p:txBody>
      </p:sp>
      <p:sp>
        <p:nvSpPr>
          <p:cNvPr id="4" name="Rectangle 3"/>
          <p:cNvSpPr/>
          <p:nvPr/>
        </p:nvSpPr>
        <p:spPr>
          <a:xfrm>
            <a:off x="6732270" y="4201661"/>
            <a:ext cx="2517869" cy="369332"/>
          </a:xfrm>
          <a:prstGeom prst="rect">
            <a:avLst/>
          </a:prstGeom>
        </p:spPr>
        <p:txBody>
          <a:bodyPr wrap="none">
            <a:spAutoFit/>
          </a:bodyPr>
          <a:lstStyle/>
          <a:p>
            <a:r>
              <a:rPr lang="en-US" b="1" u="sng" dirty="0">
                <a:latin typeface="Garamond" panose="02020404030301010803" pitchFamily="18" charset="0"/>
                <a:cs typeface="Arial" charset="0"/>
              </a:rPr>
              <a:t>Box Model : Illustration</a:t>
            </a:r>
          </a:p>
        </p:txBody>
      </p:sp>
    </p:spTree>
    <p:extLst>
      <p:ext uri="{BB962C8B-B14F-4D97-AF65-F5344CB8AC3E}">
        <p14:creationId xmlns:p14="http://schemas.microsoft.com/office/powerpoint/2010/main" val="1763236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500" fill="hold"/>
                                        <p:tgtEl>
                                          <p:spTgt spid="13"/>
                                        </p:tgtEl>
                                        <p:attrNameLst>
                                          <p:attrName>ppt_x</p:attrName>
                                        </p:attrNameLst>
                                      </p:cBhvr>
                                      <p:tavLst>
                                        <p:tav tm="0">
                                          <p:val>
                                            <p:strVal val="#ppt_x"/>
                                          </p:val>
                                        </p:tav>
                                        <p:tav tm="100000">
                                          <p:val>
                                            <p:strVal val="#ppt_x"/>
                                          </p:val>
                                        </p:tav>
                                      </p:tavLst>
                                    </p:anim>
                                    <p:anim calcmode="lin" valueType="num">
                                      <p:cBhvr additive="base">
                                        <p:cTn id="1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 calcmode="lin" valueType="num">
                                      <p:cBhvr additive="base">
                                        <p:cTn id="34" dur="500" fill="hold"/>
                                        <p:tgtEl>
                                          <p:spTgt spid="15"/>
                                        </p:tgtEl>
                                        <p:attrNameLst>
                                          <p:attrName>ppt_x</p:attrName>
                                        </p:attrNameLst>
                                      </p:cBhvr>
                                      <p:tavLst>
                                        <p:tav tm="0">
                                          <p:val>
                                            <p:strVal val="#ppt_x"/>
                                          </p:val>
                                        </p:tav>
                                        <p:tav tm="100000">
                                          <p:val>
                                            <p:strVal val="#ppt_x"/>
                                          </p:val>
                                        </p:tav>
                                      </p:tavLst>
                                    </p:anim>
                                    <p:anim calcmode="lin" valueType="num">
                                      <p:cBhvr additive="base">
                                        <p:cTn id="3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 fill="hold"/>
                                        <p:tgtEl>
                                          <p:spTgt spid="16"/>
                                        </p:tgtEl>
                                        <p:attrNameLst>
                                          <p:attrName>ppt_x</p:attrName>
                                        </p:attrNameLst>
                                      </p:cBhvr>
                                      <p:tavLst>
                                        <p:tav tm="0">
                                          <p:val>
                                            <p:strVal val="#ppt_x"/>
                                          </p:val>
                                        </p:tav>
                                        <p:tav tm="100000">
                                          <p:val>
                                            <p:strVal val="#ppt_x"/>
                                          </p:val>
                                        </p:tav>
                                      </p:tavLst>
                                    </p:anim>
                                    <p:anim calcmode="lin" valueType="num">
                                      <p:cBhvr additive="base">
                                        <p:cTn id="4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p:bldP spid="14" grpId="0"/>
      <p:bldP spid="15" grpId="0"/>
      <p:bldP spid="16"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2"/>
          <p:cNvSpPr txBox="1">
            <a:spLocks/>
          </p:cNvSpPr>
          <p:nvPr/>
        </p:nvSpPr>
        <p:spPr>
          <a:xfrm>
            <a:off x="647700" y="1638300"/>
            <a:ext cx="8686800" cy="554038"/>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dirty="0" smtClean="0">
              <a:latin typeface="Garamond" panose="02020404030301010803" pitchFamily="18" charset="0"/>
              <a:cs typeface="Arial" charset="0"/>
            </a:endParaRPr>
          </a:p>
        </p:txBody>
      </p:sp>
      <p:sp>
        <p:nvSpPr>
          <p:cNvPr id="6" name="Rectangle 3"/>
          <p:cNvSpPr txBox="1">
            <a:spLocks/>
          </p:cNvSpPr>
          <p:nvPr/>
        </p:nvSpPr>
        <p:spPr>
          <a:xfrm>
            <a:off x="647700" y="1162050"/>
            <a:ext cx="11326586" cy="5105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u="sng" dirty="0">
                <a:latin typeface="Garamond" panose="02020404030301010803" pitchFamily="18" charset="0"/>
                <a:cs typeface="Arial" charset="0"/>
              </a:rPr>
              <a:t>CSS Padding</a:t>
            </a:r>
          </a:p>
          <a:p>
            <a:pPr marL="0" indent="0">
              <a:buFont typeface="Arial" charset="0"/>
              <a:buNone/>
            </a:pPr>
            <a:endParaRPr lang="en-US" sz="400" dirty="0" smtClean="0">
              <a:latin typeface="Garamond" panose="02020404030301010803" pitchFamily="18" charset="0"/>
              <a:cs typeface="Arial" charset="0"/>
            </a:endParaRPr>
          </a:p>
          <a:p>
            <a:pPr marL="0" indent="0">
              <a:buFont typeface="Arial" charset="0"/>
              <a:buNone/>
            </a:pPr>
            <a:r>
              <a:rPr lang="en-US" sz="2400" dirty="0" smtClean="0">
                <a:latin typeface="Garamond" panose="02020404030301010803" pitchFamily="18" charset="0"/>
                <a:cs typeface="Arial" charset="0"/>
              </a:rPr>
              <a:t>You can use the CSS padding properties to define the space between the element border and the element content. It  is possible to change the top, right, bottom and left padding independently using separate properties. </a:t>
            </a:r>
          </a:p>
          <a:p>
            <a:pPr marL="0" indent="0">
              <a:buFont typeface="Arial" charset="0"/>
              <a:buNone/>
            </a:pPr>
            <a:endParaRPr lang="en-US" sz="100" dirty="0" smtClean="0">
              <a:latin typeface="Garamond" panose="02020404030301010803" pitchFamily="18" charset="0"/>
              <a:cs typeface="Arial" charset="0"/>
            </a:endParaRPr>
          </a:p>
          <a:p>
            <a:pPr marL="0" indent="0">
              <a:buFont typeface="Arial" charset="0"/>
              <a:buNone/>
            </a:pPr>
            <a:r>
              <a:rPr lang="en-US" sz="2400" dirty="0" smtClean="0">
                <a:latin typeface="Garamond" panose="02020404030301010803" pitchFamily="18" charset="0"/>
                <a:cs typeface="Arial" charset="0"/>
              </a:rPr>
              <a:t>You can also use a shorthand padding property to change all paddings in a single statement.</a:t>
            </a:r>
          </a:p>
          <a:p>
            <a:pPr marL="0" indent="0">
              <a:buFont typeface="Arial" charset="0"/>
              <a:buNone/>
            </a:pPr>
            <a:endParaRPr lang="en-US" sz="100" dirty="0" smtClean="0">
              <a:latin typeface="Garamond" panose="02020404030301010803" pitchFamily="18" charset="0"/>
              <a:cs typeface="Arial" charset="0"/>
            </a:endParaRPr>
          </a:p>
        </p:txBody>
      </p:sp>
      <p:sp>
        <p:nvSpPr>
          <p:cNvPr id="9" name="Rectangle 3"/>
          <p:cNvSpPr txBox="1">
            <a:spLocks/>
          </p:cNvSpPr>
          <p:nvPr/>
        </p:nvSpPr>
        <p:spPr>
          <a:xfrm>
            <a:off x="647700" y="3389267"/>
            <a:ext cx="7924800" cy="5105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en-US" sz="2400" dirty="0" smtClean="0">
                <a:latin typeface="Garamond" panose="02020404030301010803" pitchFamily="18" charset="0"/>
                <a:cs typeface="Arial" charset="0"/>
              </a:rPr>
              <a:t>Individual padding properties can be specified as follows :</a:t>
            </a:r>
          </a:p>
          <a:p>
            <a:pPr marL="0" indent="0">
              <a:buFont typeface="Arial" charset="0"/>
              <a:buNone/>
            </a:pPr>
            <a:endParaRPr lang="en-US" sz="100" dirty="0" smtClean="0">
              <a:latin typeface="Garamond" panose="02020404030301010803" pitchFamily="18" charset="0"/>
              <a:cs typeface="Arial" charset="0"/>
            </a:endParaRPr>
          </a:p>
          <a:p>
            <a:pPr marL="0" indent="0">
              <a:buFont typeface="Arial" charset="0"/>
              <a:buNone/>
            </a:pPr>
            <a:r>
              <a:rPr lang="en-US" sz="2400" b="1" dirty="0" smtClean="0">
                <a:latin typeface="Garamond" panose="02020404030301010803" pitchFamily="18" charset="0"/>
                <a:cs typeface="Arial" charset="0"/>
              </a:rPr>
              <a:t>padding-top:20px;</a:t>
            </a:r>
            <a:br>
              <a:rPr lang="en-US" sz="2400" b="1"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padding-bottom:30px;</a:t>
            </a:r>
            <a:br>
              <a:rPr lang="en-US" sz="2400" b="1"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padding-right:25px;</a:t>
            </a:r>
            <a:br>
              <a:rPr lang="en-US" sz="2400" b="1"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padding-left:10px;</a:t>
            </a:r>
          </a:p>
        </p:txBody>
      </p:sp>
      <p:sp>
        <p:nvSpPr>
          <p:cNvPr id="10" name="Rectangle 3"/>
          <p:cNvSpPr txBox="1">
            <a:spLocks/>
          </p:cNvSpPr>
          <p:nvPr/>
        </p:nvSpPr>
        <p:spPr>
          <a:xfrm>
            <a:off x="647700" y="5735183"/>
            <a:ext cx="11326586" cy="5105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en-US" sz="2400" dirty="0" smtClean="0">
                <a:latin typeface="Garamond" panose="02020404030301010803" pitchFamily="18" charset="0"/>
                <a:cs typeface="Arial" charset="0"/>
              </a:rPr>
              <a:t>In shorthand-</a:t>
            </a:r>
            <a:br>
              <a:rPr lang="en-US" sz="2400"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padding : 20px 30px 25px 10px;</a:t>
            </a:r>
          </a:p>
        </p:txBody>
      </p:sp>
    </p:spTree>
    <p:extLst>
      <p:ext uri="{BB962C8B-B14F-4D97-AF65-F5344CB8AC3E}">
        <p14:creationId xmlns:p14="http://schemas.microsoft.com/office/powerpoint/2010/main" val="233108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7" name="Rectangle 2"/>
          <p:cNvSpPr txBox="1">
            <a:spLocks/>
          </p:cNvSpPr>
          <p:nvPr/>
        </p:nvSpPr>
        <p:spPr>
          <a:xfrm>
            <a:off x="647700" y="1524000"/>
            <a:ext cx="86868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dirty="0" smtClean="0">
              <a:latin typeface="Garamond" panose="02020404030301010803" pitchFamily="18" charset="0"/>
              <a:cs typeface="Arial" charset="0"/>
            </a:endParaRPr>
          </a:p>
        </p:txBody>
      </p:sp>
      <p:sp>
        <p:nvSpPr>
          <p:cNvPr id="8" name="Rectangle 3"/>
          <p:cNvSpPr txBox="1">
            <a:spLocks/>
          </p:cNvSpPr>
          <p:nvPr/>
        </p:nvSpPr>
        <p:spPr>
          <a:xfrm>
            <a:off x="990600" y="1524000"/>
            <a:ext cx="8001000" cy="5105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u="sng" dirty="0">
                <a:latin typeface="Garamond" panose="02020404030301010803" pitchFamily="18" charset="0"/>
                <a:cs typeface="Arial" charset="0"/>
              </a:rPr>
              <a:t>CSS Border</a:t>
            </a:r>
          </a:p>
          <a:p>
            <a:pPr marL="0" indent="0">
              <a:buFont typeface="Arial" charset="0"/>
              <a:buNone/>
            </a:pPr>
            <a:endParaRPr lang="en-US" sz="200" dirty="0" smtClean="0">
              <a:latin typeface="Garamond" panose="02020404030301010803" pitchFamily="18" charset="0"/>
              <a:cs typeface="Arial" charset="0"/>
            </a:endParaRPr>
          </a:p>
          <a:p>
            <a:pPr marL="0" indent="0">
              <a:buFont typeface="Arial" charset="0"/>
              <a:buNone/>
            </a:pPr>
            <a:r>
              <a:rPr lang="en-US" sz="2400" dirty="0" smtClean="0">
                <a:latin typeface="Garamond" panose="02020404030301010803" pitchFamily="18" charset="0"/>
                <a:cs typeface="Arial" charset="0"/>
              </a:rPr>
              <a:t>You can use the CSS  Border properties to specify the style and color of an element’s border.		</a:t>
            </a:r>
          </a:p>
          <a:p>
            <a:pPr marL="0" indent="0">
              <a:buFont typeface="Arial" charset="0"/>
              <a:buNone/>
            </a:pPr>
            <a:endParaRPr lang="en-US" sz="1100" b="1" u="sng" dirty="0" smtClean="0">
              <a:latin typeface="Garamond" panose="02020404030301010803" pitchFamily="18" charset="0"/>
              <a:cs typeface="Arial" charset="0"/>
            </a:endParaRPr>
          </a:p>
          <a:p>
            <a:pPr marL="0" indent="0">
              <a:buFont typeface="Arial" charset="0"/>
              <a:buNone/>
            </a:pPr>
            <a:r>
              <a:rPr lang="en-US" sz="2400" b="1" u="sng" dirty="0" smtClean="0">
                <a:latin typeface="Garamond" panose="02020404030301010803" pitchFamily="18" charset="0"/>
                <a:cs typeface="Arial" charset="0"/>
              </a:rPr>
              <a:t>Values-</a:t>
            </a:r>
          </a:p>
          <a:p>
            <a:pPr marL="0" indent="0">
              <a:buFont typeface="Arial" charset="0"/>
              <a:buNone/>
            </a:pPr>
            <a:endParaRPr lang="en-US" sz="900" dirty="0" smtClean="0">
              <a:latin typeface="Garamond" panose="02020404030301010803" pitchFamily="18" charset="0"/>
              <a:cs typeface="Arial" charset="0"/>
            </a:endParaRPr>
          </a:p>
          <a:p>
            <a:pPr marL="0" indent="0">
              <a:buFont typeface="Arial" charset="0"/>
              <a:buNone/>
            </a:pPr>
            <a:r>
              <a:rPr lang="en-US" sz="2400" b="1" dirty="0" smtClean="0">
                <a:latin typeface="Garamond" panose="02020404030301010803" pitchFamily="18" charset="0"/>
                <a:cs typeface="Arial" charset="0"/>
              </a:rPr>
              <a:t>border-style</a:t>
            </a:r>
          </a:p>
          <a:p>
            <a:pPr marL="0" indent="0">
              <a:buFont typeface="Arial" charset="0"/>
              <a:buNone/>
            </a:pPr>
            <a:r>
              <a:rPr lang="en-US" sz="2400" b="1" dirty="0" smtClean="0">
                <a:latin typeface="Garamond" panose="02020404030301010803" pitchFamily="18" charset="0"/>
                <a:cs typeface="Arial" charset="0"/>
              </a:rPr>
              <a:t>border-width</a:t>
            </a:r>
          </a:p>
          <a:p>
            <a:pPr marL="0" indent="0">
              <a:buFont typeface="Arial" charset="0"/>
              <a:buNone/>
            </a:pPr>
            <a:r>
              <a:rPr lang="en-US" sz="2400" b="1" dirty="0" smtClean="0">
                <a:latin typeface="Garamond" panose="02020404030301010803" pitchFamily="18" charset="0"/>
                <a:cs typeface="Arial" charset="0"/>
              </a:rPr>
              <a:t>border-color</a:t>
            </a:r>
          </a:p>
          <a:p>
            <a:pPr marL="0" indent="0">
              <a:buFont typeface="Arial" charset="0"/>
              <a:buNone/>
            </a:pPr>
            <a:endParaRPr lang="en-US" sz="2400" dirty="0" smtClean="0">
              <a:latin typeface="Garamond" panose="02020404030301010803" pitchFamily="18" charset="0"/>
              <a:cs typeface="Arial" charset="0"/>
            </a:endParaRPr>
          </a:p>
        </p:txBody>
      </p:sp>
    </p:spTree>
    <p:extLst>
      <p:ext uri="{BB962C8B-B14F-4D97-AF65-F5344CB8AC3E}">
        <p14:creationId xmlns:p14="http://schemas.microsoft.com/office/powerpoint/2010/main" val="466920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39" y="279400"/>
            <a:ext cx="11344825" cy="70382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abic Typesetting" panose="03020402040406030203" pitchFamily="66" charset="-78"/>
              </a:rPr>
              <a:t>CSS</a:t>
            </a:r>
            <a:endParaRPr lang="en-US" sz="3600" b="1" u="sng" dirty="0">
              <a:latin typeface="Garamond" panose="02020404030301010803" pitchFamily="18" charset="0"/>
              <a:cs typeface="Arabic Typesetting" panose="03020402040406030203" pitchFamily="66" charset="-78"/>
            </a:endParaRPr>
          </a:p>
        </p:txBody>
      </p:sp>
      <p:sp>
        <p:nvSpPr>
          <p:cNvPr id="4" name="TextBox 3"/>
          <p:cNvSpPr txBox="1"/>
          <p:nvPr/>
        </p:nvSpPr>
        <p:spPr>
          <a:xfrm>
            <a:off x="449939" y="1043757"/>
            <a:ext cx="11344825" cy="4901342"/>
          </a:xfrm>
          <a:prstGeom prst="rect">
            <a:avLst/>
          </a:prstGeom>
          <a:noFill/>
        </p:spPr>
        <p:txBody>
          <a:bodyPr wrap="square" rtlCol="0">
            <a:spAutoFit/>
          </a:bodyPr>
          <a:lstStyle/>
          <a:p>
            <a:pPr algn="ctr"/>
            <a:r>
              <a:rPr lang="en-US" sz="2800" b="1" dirty="0" smtClean="0">
                <a:latin typeface="Garamond" panose="02020404030301010803" pitchFamily="18" charset="0"/>
              </a:rPr>
              <a:t>History</a:t>
            </a:r>
          </a:p>
          <a:p>
            <a:endParaRPr lang="en-US" sz="2800" dirty="0">
              <a:latin typeface="Garamond" panose="02020404030301010803" pitchFamily="18" charset="0"/>
            </a:endParaRPr>
          </a:p>
          <a:p>
            <a:pPr marL="457200" indent="-457200">
              <a:lnSpc>
                <a:spcPct val="150000"/>
              </a:lnSpc>
              <a:buFont typeface="Arial" panose="020B0604020202020204" pitchFamily="34" charset="0"/>
              <a:buChar char="•"/>
            </a:pPr>
            <a:r>
              <a:rPr lang="en-US" sz="2450" dirty="0" smtClean="0">
                <a:latin typeface="Garamond" panose="02020404030301010803" pitchFamily="18" charset="0"/>
              </a:rPr>
              <a:t>CSS1 was the first edition introduced in 1996.</a:t>
            </a:r>
          </a:p>
          <a:p>
            <a:pPr marL="457200" indent="-457200">
              <a:lnSpc>
                <a:spcPct val="150000"/>
              </a:lnSpc>
              <a:buFont typeface="Arial" panose="020B0604020202020204" pitchFamily="34" charset="0"/>
              <a:buChar char="•"/>
            </a:pPr>
            <a:r>
              <a:rPr lang="en-US" sz="2450" dirty="0" smtClean="0">
                <a:latin typeface="Garamond" panose="02020404030301010803" pitchFamily="18" charset="0"/>
              </a:rPr>
              <a:t>CSS2 was published in 1998 and provides enhancement over CSS1.</a:t>
            </a:r>
          </a:p>
          <a:p>
            <a:pPr marL="457200" indent="-457200">
              <a:lnSpc>
                <a:spcPct val="150000"/>
              </a:lnSpc>
              <a:buFont typeface="Arial" panose="020B0604020202020204" pitchFamily="34" charset="0"/>
              <a:buChar char="•"/>
            </a:pPr>
            <a:r>
              <a:rPr lang="en-US" sz="2450" dirty="0" smtClean="0">
                <a:latin typeface="Garamond" panose="02020404030301010803" pitchFamily="18" charset="0"/>
              </a:rPr>
              <a:t>CSS2.1 was the last 2</a:t>
            </a:r>
            <a:r>
              <a:rPr lang="en-US" sz="2450" baseline="30000" dirty="0" smtClean="0">
                <a:latin typeface="Garamond" panose="02020404030301010803" pitchFamily="18" charset="0"/>
              </a:rPr>
              <a:t>nd</a:t>
            </a:r>
            <a:r>
              <a:rPr lang="en-US" sz="2450" dirty="0" smtClean="0">
                <a:latin typeface="Garamond" panose="02020404030301010803" pitchFamily="18" charset="0"/>
              </a:rPr>
              <a:t> generation edition of CSS.</a:t>
            </a:r>
          </a:p>
          <a:p>
            <a:pPr marL="457200" indent="-457200">
              <a:lnSpc>
                <a:spcPct val="150000"/>
              </a:lnSpc>
              <a:buFont typeface="Arial" panose="020B0604020202020204" pitchFamily="34" charset="0"/>
              <a:buChar char="•"/>
            </a:pPr>
            <a:r>
              <a:rPr lang="en-US" sz="2450" dirty="0" smtClean="0">
                <a:latin typeface="Garamond" panose="02020404030301010803" pitchFamily="18" charset="0"/>
              </a:rPr>
              <a:t>CSS 3 is the latest edition. Several new functionalities have been provided through CSS3.</a:t>
            </a:r>
          </a:p>
          <a:p>
            <a:pPr lvl="1">
              <a:lnSpc>
                <a:spcPct val="150000"/>
              </a:lnSpc>
            </a:pPr>
            <a:r>
              <a:rPr lang="en-US" sz="2450" dirty="0" smtClean="0">
                <a:latin typeface="Garamond" panose="02020404030301010803" pitchFamily="18" charset="0"/>
              </a:rPr>
              <a:t>Functions like rounded corners, </a:t>
            </a:r>
            <a:r>
              <a:rPr lang="en-US" sz="2450" dirty="0" smtClean="0">
                <a:latin typeface="Garamond" panose="02020404030301010803" pitchFamily="18" charset="0"/>
              </a:rPr>
              <a:t>background </a:t>
            </a:r>
            <a:r>
              <a:rPr lang="en-US" sz="2450" dirty="0" smtClean="0">
                <a:latin typeface="Garamond" panose="02020404030301010803" pitchFamily="18" charset="0"/>
              </a:rPr>
              <a:t>decoration, </a:t>
            </a:r>
            <a:r>
              <a:rPr lang="en-US" sz="2450" dirty="0" smtClean="0">
                <a:latin typeface="Garamond" panose="02020404030301010803" pitchFamily="18" charset="0"/>
              </a:rPr>
              <a:t>and box </a:t>
            </a:r>
            <a:r>
              <a:rPr lang="en-US" sz="2450" dirty="0" smtClean="0">
                <a:latin typeface="Garamond" panose="02020404030301010803" pitchFamily="18" charset="0"/>
              </a:rPr>
              <a:t>shadows, which are demonstrated in the </a:t>
            </a:r>
            <a:r>
              <a:rPr lang="en-US" sz="2450" dirty="0" smtClean="0">
                <a:latin typeface="Garamond" panose="02020404030301010803" pitchFamily="18" charset="0"/>
              </a:rPr>
              <a:t>subsequent </a:t>
            </a:r>
            <a:r>
              <a:rPr lang="en-US" sz="2450" dirty="0" smtClean="0">
                <a:latin typeface="Garamond" panose="02020404030301010803" pitchFamily="18" charset="0"/>
              </a:rPr>
              <a:t>sections, are introduced in this version.</a:t>
            </a:r>
          </a:p>
          <a:p>
            <a:pPr>
              <a:lnSpc>
                <a:spcPct val="150000"/>
              </a:lnSpc>
            </a:pPr>
            <a:endParaRPr lang="en-US" sz="2400" dirty="0">
              <a:latin typeface="Garamond" panose="02020404030301010803" pitchFamily="18" charset="0"/>
            </a:endParaRPr>
          </a:p>
        </p:txBody>
      </p:sp>
    </p:spTree>
    <p:extLst>
      <p:ext uri="{BB962C8B-B14F-4D97-AF65-F5344CB8AC3E}">
        <p14:creationId xmlns:p14="http://schemas.microsoft.com/office/powerpoint/2010/main" val="20171622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2"/>
          <p:cNvSpPr txBox="1">
            <a:spLocks/>
          </p:cNvSpPr>
          <p:nvPr/>
        </p:nvSpPr>
        <p:spPr>
          <a:xfrm>
            <a:off x="1196340" y="1318260"/>
            <a:ext cx="86868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dirty="0" smtClean="0">
              <a:latin typeface="Garamond" panose="02020404030301010803" pitchFamily="18" charset="0"/>
              <a:cs typeface="Arial" charset="0"/>
            </a:endParaRPr>
          </a:p>
        </p:txBody>
      </p:sp>
      <p:sp>
        <p:nvSpPr>
          <p:cNvPr id="6" name="Rectangle 3"/>
          <p:cNvSpPr txBox="1">
            <a:spLocks/>
          </p:cNvSpPr>
          <p:nvPr/>
        </p:nvSpPr>
        <p:spPr>
          <a:xfrm>
            <a:off x="701040" y="1318260"/>
            <a:ext cx="10748010" cy="5105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u="sng" dirty="0">
                <a:latin typeface="Garamond" panose="02020404030301010803" pitchFamily="18" charset="0"/>
                <a:cs typeface="Arial" charset="0"/>
              </a:rPr>
              <a:t>CSS Margin</a:t>
            </a:r>
          </a:p>
          <a:p>
            <a:pPr marL="0" indent="0">
              <a:buFont typeface="Arial" charset="0"/>
              <a:buNone/>
            </a:pPr>
            <a:endParaRPr lang="en-US" sz="400" dirty="0" smtClean="0">
              <a:latin typeface="Garamond" panose="02020404030301010803" pitchFamily="18" charset="0"/>
              <a:cs typeface="Arial" charset="0"/>
            </a:endParaRPr>
          </a:p>
          <a:p>
            <a:pPr marL="0" indent="0">
              <a:buFont typeface="Arial" charset="0"/>
              <a:buNone/>
            </a:pPr>
            <a:r>
              <a:rPr lang="en-US" sz="2400" dirty="0" smtClean="0">
                <a:latin typeface="Garamond" panose="02020404030301010803" pitchFamily="18" charset="0"/>
                <a:cs typeface="Arial" charset="0"/>
              </a:rPr>
              <a:t>Using CSS Margin properties you can specify the space around elements.</a:t>
            </a:r>
          </a:p>
          <a:p>
            <a:pPr marL="0" indent="0">
              <a:buFont typeface="Arial" charset="0"/>
              <a:buNone/>
            </a:pPr>
            <a:endParaRPr lang="en-US" sz="400" dirty="0" smtClean="0">
              <a:latin typeface="Garamond" panose="02020404030301010803" pitchFamily="18" charset="0"/>
              <a:cs typeface="Arial" charset="0"/>
            </a:endParaRPr>
          </a:p>
          <a:p>
            <a:pPr marL="0" indent="0">
              <a:buFont typeface="Arial" charset="0"/>
              <a:buNone/>
            </a:pPr>
            <a:r>
              <a:rPr lang="en-US" sz="2400" b="1" u="sng" dirty="0" smtClean="0">
                <a:latin typeface="Garamond" panose="02020404030301010803" pitchFamily="18" charset="0"/>
                <a:cs typeface="Arial" charset="0"/>
              </a:rPr>
              <a:t>Values:</a:t>
            </a:r>
          </a:p>
          <a:p>
            <a:pPr marL="0" indent="0">
              <a:buFont typeface="Arial" charset="0"/>
              <a:buNone/>
            </a:pPr>
            <a:endParaRPr lang="en-US" sz="300" dirty="0" smtClean="0">
              <a:latin typeface="Garamond" panose="02020404030301010803" pitchFamily="18" charset="0"/>
              <a:cs typeface="Arial" charset="0"/>
            </a:endParaRPr>
          </a:p>
          <a:p>
            <a:pPr marL="0" indent="0">
              <a:buFont typeface="Arial" charset="0"/>
              <a:buNone/>
            </a:pPr>
            <a:r>
              <a:rPr lang="en-US" sz="2400" b="1" dirty="0" smtClean="0">
                <a:latin typeface="Garamond" panose="02020404030301010803" pitchFamily="18" charset="0"/>
                <a:cs typeface="Arial" charset="0"/>
              </a:rPr>
              <a:t>margin-top:50px;</a:t>
            </a:r>
            <a:br>
              <a:rPr lang="en-US" sz="2400" b="1"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margin-bottom:30px;</a:t>
            </a:r>
            <a:br>
              <a:rPr lang="en-US" sz="2400" b="1"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margin-right:25px;</a:t>
            </a:r>
            <a:br>
              <a:rPr lang="en-US" sz="2400" b="1"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margin-left:10px;</a:t>
            </a:r>
          </a:p>
          <a:p>
            <a:pPr marL="0" indent="0">
              <a:buFont typeface="Arial" charset="0"/>
              <a:buNone/>
            </a:pPr>
            <a:endParaRPr lang="en-US" sz="2400" i="1" dirty="0" smtClean="0">
              <a:latin typeface="Garamond" panose="02020404030301010803" pitchFamily="18" charset="0"/>
              <a:cs typeface="Arial" charset="0"/>
            </a:endParaRPr>
          </a:p>
          <a:p>
            <a:pPr marL="0" indent="0">
              <a:buNone/>
            </a:pPr>
            <a:r>
              <a:rPr lang="en-US" sz="2400" dirty="0" smtClean="0">
                <a:latin typeface="Garamond" panose="02020404030301010803" pitchFamily="18" charset="0"/>
                <a:cs typeface="Arial" charset="0"/>
              </a:rPr>
              <a:t>In shorthand-</a:t>
            </a:r>
            <a:br>
              <a:rPr lang="en-US" sz="2400" dirty="0" smtClean="0">
                <a:latin typeface="Garamond" panose="02020404030301010803" pitchFamily="18" charset="0"/>
                <a:cs typeface="Arial" charset="0"/>
              </a:rPr>
            </a:br>
            <a:r>
              <a:rPr lang="en-US" sz="2400" b="1" dirty="0">
                <a:latin typeface="Garamond" panose="02020404030301010803" pitchFamily="18" charset="0"/>
                <a:cs typeface="Arial" charset="0"/>
              </a:rPr>
              <a:t>margin:50px 30px 25px 10px;</a:t>
            </a:r>
          </a:p>
          <a:p>
            <a:pPr marL="0" indent="0">
              <a:buFont typeface="Arial" charset="0"/>
              <a:buNone/>
            </a:pPr>
            <a:endParaRPr lang="en-US" sz="2400" dirty="0" smtClean="0">
              <a:latin typeface="Garamond" panose="02020404030301010803" pitchFamily="18" charset="0"/>
              <a:cs typeface="Arial" charset="0"/>
            </a:endParaRPr>
          </a:p>
          <a:p>
            <a:pPr marL="0" indent="0">
              <a:buFont typeface="Arial" charset="0"/>
              <a:buNone/>
            </a:pPr>
            <a:endParaRPr lang="en-US" sz="2400" dirty="0" smtClean="0">
              <a:latin typeface="Garamond" panose="02020404030301010803" pitchFamily="18" charset="0"/>
              <a:cs typeface="Arial" charset="0"/>
            </a:endParaRPr>
          </a:p>
        </p:txBody>
      </p:sp>
    </p:spTree>
    <p:extLst>
      <p:ext uri="{BB962C8B-B14F-4D97-AF65-F5344CB8AC3E}">
        <p14:creationId xmlns:p14="http://schemas.microsoft.com/office/powerpoint/2010/main" val="15030236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2"/>
          <p:cNvSpPr txBox="1">
            <a:spLocks/>
          </p:cNvSpPr>
          <p:nvPr/>
        </p:nvSpPr>
        <p:spPr>
          <a:xfrm>
            <a:off x="1196340" y="1318260"/>
            <a:ext cx="86868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dirty="0" smtClean="0">
              <a:latin typeface="Garamond" panose="02020404030301010803" pitchFamily="18" charset="0"/>
              <a:cs typeface="Arial" charset="0"/>
            </a:endParaRPr>
          </a:p>
        </p:txBody>
      </p:sp>
      <p:sp>
        <p:nvSpPr>
          <p:cNvPr id="6" name="Rectangle 3"/>
          <p:cNvSpPr txBox="1">
            <a:spLocks/>
          </p:cNvSpPr>
          <p:nvPr/>
        </p:nvSpPr>
        <p:spPr>
          <a:xfrm>
            <a:off x="701040" y="1318260"/>
            <a:ext cx="10748010" cy="5105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u="sng" dirty="0">
                <a:latin typeface="Garamond" panose="02020404030301010803" pitchFamily="18" charset="0"/>
                <a:cs typeface="Arial" charset="0"/>
              </a:rPr>
              <a:t>CSS Margin</a:t>
            </a:r>
          </a:p>
          <a:p>
            <a:pPr marL="0" indent="0">
              <a:buFont typeface="Arial" charset="0"/>
              <a:buNone/>
            </a:pPr>
            <a:endParaRPr lang="en-US" sz="400" dirty="0" smtClean="0">
              <a:latin typeface="Garamond" panose="02020404030301010803" pitchFamily="18" charset="0"/>
              <a:cs typeface="Arial" charset="0"/>
            </a:endParaRPr>
          </a:p>
          <a:p>
            <a:pPr marL="0" indent="0">
              <a:buFont typeface="Arial" charset="0"/>
              <a:buNone/>
            </a:pPr>
            <a:r>
              <a:rPr lang="en-US" sz="2400" dirty="0" smtClean="0">
                <a:latin typeface="Garamond" panose="02020404030301010803" pitchFamily="18" charset="0"/>
                <a:cs typeface="Arial" charset="0"/>
              </a:rPr>
              <a:t>Using CSS Margin properties you can specify the space around elements.</a:t>
            </a:r>
          </a:p>
          <a:p>
            <a:pPr marL="0" indent="0">
              <a:buFont typeface="Arial" charset="0"/>
              <a:buNone/>
            </a:pPr>
            <a:endParaRPr lang="en-US" sz="400" dirty="0" smtClean="0">
              <a:latin typeface="Garamond" panose="02020404030301010803" pitchFamily="18" charset="0"/>
              <a:cs typeface="Arial" charset="0"/>
            </a:endParaRPr>
          </a:p>
          <a:p>
            <a:pPr marL="0" indent="0">
              <a:buFont typeface="Arial" charset="0"/>
              <a:buNone/>
            </a:pPr>
            <a:r>
              <a:rPr lang="en-US" sz="2400" b="1" u="sng" dirty="0" smtClean="0">
                <a:latin typeface="Garamond" panose="02020404030301010803" pitchFamily="18" charset="0"/>
                <a:cs typeface="Arial" charset="0"/>
              </a:rPr>
              <a:t>Values:</a:t>
            </a:r>
          </a:p>
          <a:p>
            <a:pPr marL="0" indent="0">
              <a:buFont typeface="Arial" charset="0"/>
              <a:buNone/>
            </a:pPr>
            <a:endParaRPr lang="en-US" sz="300" dirty="0" smtClean="0">
              <a:latin typeface="Garamond" panose="02020404030301010803" pitchFamily="18" charset="0"/>
              <a:cs typeface="Arial" charset="0"/>
            </a:endParaRPr>
          </a:p>
          <a:p>
            <a:pPr marL="0" indent="0">
              <a:buFont typeface="Arial" charset="0"/>
              <a:buNone/>
            </a:pPr>
            <a:r>
              <a:rPr lang="en-US" sz="2400" b="1" dirty="0" smtClean="0">
                <a:latin typeface="Garamond" panose="02020404030301010803" pitchFamily="18" charset="0"/>
                <a:cs typeface="Arial" charset="0"/>
              </a:rPr>
              <a:t>margin-top:50px;</a:t>
            </a:r>
            <a:br>
              <a:rPr lang="en-US" sz="2400" b="1"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margin-bottom:30px;</a:t>
            </a:r>
            <a:br>
              <a:rPr lang="en-US" sz="2400" b="1"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margin-right:25px;</a:t>
            </a:r>
            <a:br>
              <a:rPr lang="en-US" sz="2400" b="1" dirty="0" smtClean="0">
                <a:latin typeface="Garamond" panose="02020404030301010803" pitchFamily="18" charset="0"/>
                <a:cs typeface="Arial" charset="0"/>
              </a:rPr>
            </a:br>
            <a:r>
              <a:rPr lang="en-US" sz="2400" b="1" dirty="0" smtClean="0">
                <a:latin typeface="Garamond" panose="02020404030301010803" pitchFamily="18" charset="0"/>
                <a:cs typeface="Arial" charset="0"/>
              </a:rPr>
              <a:t>margin-left:10px;</a:t>
            </a:r>
          </a:p>
          <a:p>
            <a:pPr marL="0" indent="0">
              <a:buFont typeface="Arial" charset="0"/>
              <a:buNone/>
            </a:pPr>
            <a:endParaRPr lang="en-US" sz="2400" i="1" dirty="0" smtClean="0">
              <a:latin typeface="Garamond" panose="02020404030301010803" pitchFamily="18" charset="0"/>
              <a:cs typeface="Arial" charset="0"/>
            </a:endParaRPr>
          </a:p>
          <a:p>
            <a:pPr marL="0" indent="0">
              <a:buNone/>
            </a:pPr>
            <a:r>
              <a:rPr lang="en-US" sz="2400" dirty="0" smtClean="0">
                <a:latin typeface="Garamond" panose="02020404030301010803" pitchFamily="18" charset="0"/>
                <a:cs typeface="Arial" charset="0"/>
              </a:rPr>
              <a:t>In shorthand-</a:t>
            </a:r>
            <a:br>
              <a:rPr lang="en-US" sz="2400" dirty="0" smtClean="0">
                <a:latin typeface="Garamond" panose="02020404030301010803" pitchFamily="18" charset="0"/>
                <a:cs typeface="Arial" charset="0"/>
              </a:rPr>
            </a:br>
            <a:r>
              <a:rPr lang="en-US" sz="2400" b="1" dirty="0">
                <a:latin typeface="Garamond" panose="02020404030301010803" pitchFamily="18" charset="0"/>
                <a:cs typeface="Arial" charset="0"/>
              </a:rPr>
              <a:t>margin:50px 30px 25px 10px;</a:t>
            </a:r>
          </a:p>
          <a:p>
            <a:pPr marL="0" indent="0">
              <a:buFont typeface="Arial" charset="0"/>
              <a:buNone/>
            </a:pPr>
            <a:endParaRPr lang="en-US" sz="2400" dirty="0" smtClean="0">
              <a:latin typeface="Garamond" panose="02020404030301010803" pitchFamily="18" charset="0"/>
              <a:cs typeface="Arial" charset="0"/>
            </a:endParaRPr>
          </a:p>
          <a:p>
            <a:pPr marL="0" indent="0">
              <a:buFont typeface="Arial" charset="0"/>
              <a:buNone/>
            </a:pPr>
            <a:endParaRPr lang="en-US" sz="2400" dirty="0" smtClean="0">
              <a:latin typeface="Garamond" panose="02020404030301010803" pitchFamily="18" charset="0"/>
              <a:cs typeface="Arial" charset="0"/>
            </a:endParaRPr>
          </a:p>
        </p:txBody>
      </p:sp>
    </p:spTree>
    <p:extLst>
      <p:ext uri="{BB962C8B-B14F-4D97-AF65-F5344CB8AC3E}">
        <p14:creationId xmlns:p14="http://schemas.microsoft.com/office/powerpoint/2010/main" val="11881522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174172"/>
            <a:ext cx="11524343" cy="58782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2"/>
          <p:cNvSpPr txBox="1">
            <a:spLocks/>
          </p:cNvSpPr>
          <p:nvPr/>
        </p:nvSpPr>
        <p:spPr>
          <a:xfrm>
            <a:off x="1196340" y="1318260"/>
            <a:ext cx="86868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dirty="0" smtClean="0">
              <a:latin typeface="Garamond" panose="02020404030301010803" pitchFamily="18" charset="0"/>
              <a:cs typeface="Arial" charset="0"/>
            </a:endParaRPr>
          </a:p>
        </p:txBody>
      </p:sp>
      <p:sp>
        <p:nvSpPr>
          <p:cNvPr id="6" name="Rectangle 3"/>
          <p:cNvSpPr txBox="1">
            <a:spLocks/>
          </p:cNvSpPr>
          <p:nvPr/>
        </p:nvSpPr>
        <p:spPr>
          <a:xfrm>
            <a:off x="701040" y="986589"/>
            <a:ext cx="10748010" cy="6110897"/>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100" b="1" u="sng" dirty="0" smtClean="0">
                <a:latin typeface="Garamond" panose="02020404030301010803" pitchFamily="18" charset="0"/>
                <a:cs typeface="Arial" charset="0"/>
              </a:rPr>
              <a:t>Pseudo-Class</a:t>
            </a:r>
          </a:p>
          <a:p>
            <a:pPr marL="0" indent="0">
              <a:buNone/>
            </a:pPr>
            <a:endParaRPr lang="en-US" sz="100" b="1" u="sng" dirty="0">
              <a:latin typeface="Garamond" panose="02020404030301010803" pitchFamily="18" charset="0"/>
              <a:cs typeface="Arial" charset="0"/>
            </a:endParaRPr>
          </a:p>
          <a:p>
            <a:pPr marL="0" indent="0">
              <a:buNone/>
            </a:pPr>
            <a:r>
              <a:rPr lang="en-US" sz="3100" dirty="0">
                <a:latin typeface="Garamond" panose="02020404030301010803" pitchFamily="18" charset="0"/>
                <a:cs typeface="Arial" charset="0"/>
              </a:rPr>
              <a:t>A pseudo-class is used to define a special state of an </a:t>
            </a:r>
            <a:r>
              <a:rPr lang="en-US" sz="3100" dirty="0" smtClean="0">
                <a:latin typeface="Garamond" panose="02020404030301010803" pitchFamily="18" charset="0"/>
                <a:cs typeface="Arial" charset="0"/>
              </a:rPr>
              <a:t>element. </a:t>
            </a:r>
            <a:endParaRPr lang="en-US" sz="3100" dirty="0">
              <a:latin typeface="Garamond" panose="02020404030301010803" pitchFamily="18" charset="0"/>
              <a:cs typeface="Arial" charset="0"/>
            </a:endParaRPr>
          </a:p>
          <a:p>
            <a:pPr lvl="1"/>
            <a:r>
              <a:rPr lang="en-US" sz="2700" dirty="0">
                <a:latin typeface="Garamond" panose="02020404030301010803" pitchFamily="18" charset="0"/>
                <a:cs typeface="Arial" charset="0"/>
              </a:rPr>
              <a:t>Style an element when a user </a:t>
            </a:r>
            <a:r>
              <a:rPr lang="en-US" sz="2700" dirty="0" err="1">
                <a:latin typeface="Garamond" panose="02020404030301010803" pitchFamily="18" charset="0"/>
                <a:cs typeface="Arial" charset="0"/>
              </a:rPr>
              <a:t>mouses</a:t>
            </a:r>
            <a:r>
              <a:rPr lang="en-US" sz="2700" dirty="0">
                <a:latin typeface="Garamond" panose="02020404030301010803" pitchFamily="18" charset="0"/>
                <a:cs typeface="Arial" charset="0"/>
              </a:rPr>
              <a:t> over </a:t>
            </a:r>
            <a:r>
              <a:rPr lang="en-US" sz="2700" dirty="0" smtClean="0">
                <a:latin typeface="Garamond" panose="02020404030301010803" pitchFamily="18" charset="0"/>
                <a:cs typeface="Arial" charset="0"/>
              </a:rPr>
              <a:t>it.</a:t>
            </a:r>
            <a:endParaRPr lang="en-US" sz="2700" dirty="0">
              <a:latin typeface="Garamond" panose="02020404030301010803" pitchFamily="18" charset="0"/>
              <a:cs typeface="Arial" charset="0"/>
            </a:endParaRPr>
          </a:p>
          <a:p>
            <a:pPr lvl="1"/>
            <a:r>
              <a:rPr lang="en-US" sz="2700" dirty="0">
                <a:latin typeface="Garamond" panose="02020404030301010803" pitchFamily="18" charset="0"/>
                <a:cs typeface="Arial" charset="0"/>
              </a:rPr>
              <a:t>Style visited and unvisited links </a:t>
            </a:r>
            <a:r>
              <a:rPr lang="en-US" sz="2700" dirty="0" smtClean="0">
                <a:latin typeface="Garamond" panose="02020404030301010803" pitchFamily="18" charset="0"/>
                <a:cs typeface="Arial" charset="0"/>
              </a:rPr>
              <a:t>differently.</a:t>
            </a:r>
            <a:endParaRPr lang="en-US" sz="2700" dirty="0">
              <a:latin typeface="Garamond" panose="02020404030301010803" pitchFamily="18" charset="0"/>
              <a:cs typeface="Arial" charset="0"/>
            </a:endParaRPr>
          </a:p>
          <a:p>
            <a:pPr marL="0" indent="0">
              <a:buNone/>
            </a:pPr>
            <a:endParaRPr lang="en-US" sz="2400" b="1" u="sng" dirty="0" smtClean="0">
              <a:latin typeface="Garamond" panose="02020404030301010803" pitchFamily="18" charset="0"/>
              <a:cs typeface="Arial" charset="0"/>
            </a:endParaRPr>
          </a:p>
          <a:p>
            <a:pPr marL="0" indent="0">
              <a:buFont typeface="Arial" charset="0"/>
              <a:buNone/>
            </a:pPr>
            <a:r>
              <a:rPr lang="en-US" sz="2900" dirty="0" smtClean="0">
                <a:latin typeface="Garamond" panose="02020404030301010803" pitchFamily="18" charset="0"/>
              </a:rPr>
              <a:t>/* </a:t>
            </a:r>
            <a:r>
              <a:rPr lang="en-US" sz="2900" dirty="0">
                <a:latin typeface="Garamond" panose="02020404030301010803" pitchFamily="18" charset="0"/>
              </a:rPr>
              <a:t>unvisited link */</a:t>
            </a:r>
            <a:br>
              <a:rPr lang="en-US" sz="2900" dirty="0">
                <a:latin typeface="Garamond" panose="02020404030301010803" pitchFamily="18" charset="0"/>
              </a:rPr>
            </a:br>
            <a:r>
              <a:rPr lang="en-US" sz="2900" dirty="0">
                <a:latin typeface="Garamond" panose="02020404030301010803" pitchFamily="18" charset="0"/>
              </a:rPr>
              <a:t>a:link </a:t>
            </a:r>
            <a:r>
              <a:rPr lang="en-US" sz="2900" dirty="0" smtClean="0">
                <a:latin typeface="Garamond" panose="02020404030301010803" pitchFamily="18" charset="0"/>
              </a:rPr>
              <a:t>{ color</a:t>
            </a:r>
            <a:r>
              <a:rPr lang="en-US" sz="2900" dirty="0">
                <a:latin typeface="Garamond" panose="02020404030301010803" pitchFamily="18" charset="0"/>
              </a:rPr>
              <a:t>: #FF0000;</a:t>
            </a:r>
            <a:br>
              <a:rPr lang="en-US" sz="2900" dirty="0">
                <a:latin typeface="Garamond" panose="02020404030301010803" pitchFamily="18" charset="0"/>
              </a:rPr>
            </a:br>
            <a:r>
              <a:rPr lang="en-US" sz="2900" dirty="0">
                <a:latin typeface="Garamond" panose="02020404030301010803" pitchFamily="18" charset="0"/>
              </a:rPr>
              <a:t>}</a:t>
            </a:r>
            <a:br>
              <a:rPr lang="en-US" sz="2900" dirty="0">
                <a:latin typeface="Garamond" panose="02020404030301010803" pitchFamily="18" charset="0"/>
              </a:rPr>
            </a:br>
            <a:r>
              <a:rPr lang="en-US" sz="2900" dirty="0">
                <a:latin typeface="Garamond" panose="02020404030301010803" pitchFamily="18" charset="0"/>
              </a:rPr>
              <a:t/>
            </a:r>
            <a:br>
              <a:rPr lang="en-US" sz="2900" dirty="0">
                <a:latin typeface="Garamond" panose="02020404030301010803" pitchFamily="18" charset="0"/>
              </a:rPr>
            </a:br>
            <a:r>
              <a:rPr lang="en-US" sz="2900" dirty="0">
                <a:latin typeface="Garamond" panose="02020404030301010803" pitchFamily="18" charset="0"/>
              </a:rPr>
              <a:t>/* visited link */</a:t>
            </a:r>
            <a:br>
              <a:rPr lang="en-US" sz="2900" dirty="0">
                <a:latin typeface="Garamond" panose="02020404030301010803" pitchFamily="18" charset="0"/>
              </a:rPr>
            </a:br>
            <a:r>
              <a:rPr lang="en-US" sz="2900" dirty="0">
                <a:latin typeface="Garamond" panose="02020404030301010803" pitchFamily="18" charset="0"/>
              </a:rPr>
              <a:t>a:visited </a:t>
            </a:r>
            <a:r>
              <a:rPr lang="en-US" sz="2900" dirty="0" smtClean="0">
                <a:latin typeface="Garamond" panose="02020404030301010803" pitchFamily="18" charset="0"/>
              </a:rPr>
              <a:t>{ color</a:t>
            </a:r>
            <a:r>
              <a:rPr lang="en-US" sz="2900" dirty="0">
                <a:latin typeface="Garamond" panose="02020404030301010803" pitchFamily="18" charset="0"/>
              </a:rPr>
              <a:t>: #00FF00;</a:t>
            </a:r>
            <a:br>
              <a:rPr lang="en-US" sz="2900" dirty="0">
                <a:latin typeface="Garamond" panose="02020404030301010803" pitchFamily="18" charset="0"/>
              </a:rPr>
            </a:br>
            <a:r>
              <a:rPr lang="en-US" sz="2900" dirty="0">
                <a:latin typeface="Garamond" panose="02020404030301010803" pitchFamily="18" charset="0"/>
              </a:rPr>
              <a:t>}</a:t>
            </a:r>
            <a:br>
              <a:rPr lang="en-US" sz="2900" dirty="0">
                <a:latin typeface="Garamond" panose="02020404030301010803" pitchFamily="18" charset="0"/>
              </a:rPr>
            </a:br>
            <a:r>
              <a:rPr lang="en-US" sz="2900" dirty="0">
                <a:latin typeface="Garamond" panose="02020404030301010803" pitchFamily="18" charset="0"/>
              </a:rPr>
              <a:t/>
            </a:r>
            <a:br>
              <a:rPr lang="en-US" sz="2900" dirty="0">
                <a:latin typeface="Garamond" panose="02020404030301010803" pitchFamily="18" charset="0"/>
              </a:rPr>
            </a:br>
            <a:r>
              <a:rPr lang="en-US" sz="2900" dirty="0">
                <a:latin typeface="Garamond" panose="02020404030301010803" pitchFamily="18" charset="0"/>
              </a:rPr>
              <a:t>/* mouse over link */</a:t>
            </a:r>
            <a:br>
              <a:rPr lang="en-US" sz="2900" dirty="0">
                <a:latin typeface="Garamond" panose="02020404030301010803" pitchFamily="18" charset="0"/>
              </a:rPr>
            </a:br>
            <a:r>
              <a:rPr lang="en-US" sz="2900" dirty="0">
                <a:latin typeface="Garamond" panose="02020404030301010803" pitchFamily="18" charset="0"/>
              </a:rPr>
              <a:t>a:hover </a:t>
            </a:r>
            <a:r>
              <a:rPr lang="en-US" sz="2900" dirty="0" smtClean="0">
                <a:latin typeface="Garamond" panose="02020404030301010803" pitchFamily="18" charset="0"/>
              </a:rPr>
              <a:t>{ color</a:t>
            </a:r>
            <a:r>
              <a:rPr lang="en-US" sz="2900" dirty="0">
                <a:latin typeface="Garamond" panose="02020404030301010803" pitchFamily="18" charset="0"/>
              </a:rPr>
              <a:t>: #FF00FF;</a:t>
            </a:r>
            <a:br>
              <a:rPr lang="en-US" sz="2900" dirty="0">
                <a:latin typeface="Garamond" panose="02020404030301010803" pitchFamily="18" charset="0"/>
              </a:rPr>
            </a:br>
            <a:r>
              <a:rPr lang="en-US" sz="2900" dirty="0">
                <a:latin typeface="Garamond" panose="02020404030301010803" pitchFamily="18" charset="0"/>
              </a:rPr>
              <a:t>}</a:t>
            </a:r>
            <a:br>
              <a:rPr lang="en-US" sz="2900" dirty="0">
                <a:latin typeface="Garamond" panose="02020404030301010803" pitchFamily="18" charset="0"/>
              </a:rPr>
            </a:br>
            <a:r>
              <a:rPr lang="en-US" sz="2900" dirty="0">
                <a:latin typeface="Garamond" panose="02020404030301010803" pitchFamily="18" charset="0"/>
              </a:rPr>
              <a:t/>
            </a:r>
            <a:br>
              <a:rPr lang="en-US" sz="2900" dirty="0">
                <a:latin typeface="Garamond" panose="02020404030301010803" pitchFamily="18" charset="0"/>
              </a:rPr>
            </a:br>
            <a:r>
              <a:rPr lang="en-US" sz="2900" dirty="0">
                <a:latin typeface="Garamond" panose="02020404030301010803" pitchFamily="18" charset="0"/>
              </a:rPr>
              <a:t>/* selected link */</a:t>
            </a:r>
            <a:br>
              <a:rPr lang="en-US" sz="2900" dirty="0">
                <a:latin typeface="Garamond" panose="02020404030301010803" pitchFamily="18" charset="0"/>
              </a:rPr>
            </a:br>
            <a:r>
              <a:rPr lang="en-US" sz="2900" dirty="0">
                <a:latin typeface="Garamond" panose="02020404030301010803" pitchFamily="18" charset="0"/>
              </a:rPr>
              <a:t>a:active </a:t>
            </a:r>
            <a:r>
              <a:rPr lang="en-US" sz="2900" dirty="0" smtClean="0">
                <a:latin typeface="Garamond" panose="02020404030301010803" pitchFamily="18" charset="0"/>
              </a:rPr>
              <a:t>{ color</a:t>
            </a:r>
            <a:r>
              <a:rPr lang="en-US" sz="2900" dirty="0">
                <a:latin typeface="Garamond" panose="02020404030301010803" pitchFamily="18" charset="0"/>
              </a:rPr>
              <a:t>: #0000FF;</a:t>
            </a:r>
            <a:br>
              <a:rPr lang="en-US" sz="2900" dirty="0">
                <a:latin typeface="Garamond" panose="02020404030301010803" pitchFamily="18" charset="0"/>
              </a:rPr>
            </a:br>
            <a:r>
              <a:rPr lang="en-US" sz="2900" dirty="0">
                <a:latin typeface="Garamond" panose="02020404030301010803" pitchFamily="18" charset="0"/>
              </a:rPr>
              <a:t>}</a:t>
            </a:r>
            <a:endParaRPr lang="en-US" sz="2900" dirty="0" smtClean="0">
              <a:latin typeface="Garamond" panose="02020404030301010803" pitchFamily="18" charset="0"/>
              <a:cs typeface="Arial" charset="0"/>
            </a:endParaRPr>
          </a:p>
          <a:p>
            <a:pPr marL="0" indent="0">
              <a:buFont typeface="Arial" charset="0"/>
              <a:buNone/>
            </a:pPr>
            <a:endParaRPr lang="en-US" sz="2400" dirty="0" smtClean="0">
              <a:latin typeface="Garamond" panose="02020404030301010803" pitchFamily="18" charset="0"/>
              <a:cs typeface="Arial" charset="0"/>
            </a:endParaRPr>
          </a:p>
        </p:txBody>
      </p:sp>
    </p:spTree>
    <p:extLst>
      <p:ext uri="{BB962C8B-B14F-4D97-AF65-F5344CB8AC3E}">
        <p14:creationId xmlns:p14="http://schemas.microsoft.com/office/powerpoint/2010/main" val="4984338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174172"/>
            <a:ext cx="11524343" cy="58782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2"/>
          <p:cNvSpPr txBox="1">
            <a:spLocks/>
          </p:cNvSpPr>
          <p:nvPr/>
        </p:nvSpPr>
        <p:spPr>
          <a:xfrm>
            <a:off x="1196340" y="1318260"/>
            <a:ext cx="86868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dirty="0" smtClean="0">
              <a:latin typeface="Garamond" panose="02020404030301010803" pitchFamily="18" charset="0"/>
              <a:cs typeface="Arial" charset="0"/>
            </a:endParaRPr>
          </a:p>
        </p:txBody>
      </p:sp>
      <p:sp>
        <p:nvSpPr>
          <p:cNvPr id="6" name="Rectangle 3"/>
          <p:cNvSpPr txBox="1">
            <a:spLocks/>
          </p:cNvSpPr>
          <p:nvPr/>
        </p:nvSpPr>
        <p:spPr>
          <a:xfrm>
            <a:off x="449943" y="986589"/>
            <a:ext cx="11524343" cy="61108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100" b="1" u="sng" dirty="0" smtClean="0">
                <a:latin typeface="Garamond" panose="02020404030301010803" pitchFamily="18" charset="0"/>
                <a:cs typeface="Arial" charset="0"/>
              </a:rPr>
              <a:t>Pseudo-Elements</a:t>
            </a:r>
            <a:endParaRPr lang="en-US" sz="100" b="1" u="sng" dirty="0">
              <a:latin typeface="Garamond" panose="02020404030301010803" pitchFamily="18" charset="0"/>
              <a:cs typeface="Arial" charset="0"/>
            </a:endParaRPr>
          </a:p>
          <a:p>
            <a:pPr marL="0" indent="0">
              <a:buNone/>
            </a:pPr>
            <a:r>
              <a:rPr lang="en-US" sz="3100" dirty="0">
                <a:latin typeface="Garamond" panose="02020404030301010803" pitchFamily="18" charset="0"/>
                <a:cs typeface="Arial" charset="0"/>
              </a:rPr>
              <a:t>A CSS pseudo-element is used to style specified parts of an element</a:t>
            </a:r>
            <a:r>
              <a:rPr lang="en-US" sz="3100" dirty="0" smtClean="0">
                <a:latin typeface="Garamond" panose="02020404030301010803" pitchFamily="18" charset="0"/>
                <a:cs typeface="Arial" charset="0"/>
              </a:rPr>
              <a:t>.</a:t>
            </a:r>
            <a:endParaRPr lang="en-US" sz="3100" dirty="0">
              <a:latin typeface="Garamond" panose="02020404030301010803" pitchFamily="18" charset="0"/>
              <a:cs typeface="Arial" charset="0"/>
            </a:endParaRPr>
          </a:p>
          <a:p>
            <a:pPr lvl="1"/>
            <a:r>
              <a:rPr lang="en-US" sz="2700" dirty="0">
                <a:latin typeface="Garamond" panose="02020404030301010803" pitchFamily="18" charset="0"/>
                <a:cs typeface="Arial" charset="0"/>
              </a:rPr>
              <a:t>Style the first letter, or line, of an element</a:t>
            </a:r>
          </a:p>
          <a:p>
            <a:pPr lvl="1"/>
            <a:r>
              <a:rPr lang="en-US" sz="2700" dirty="0">
                <a:latin typeface="Garamond" panose="02020404030301010803" pitchFamily="18" charset="0"/>
                <a:cs typeface="Arial" charset="0"/>
              </a:rPr>
              <a:t>Insert content before, or after, the content of an </a:t>
            </a:r>
            <a:r>
              <a:rPr lang="en-US" sz="2700" dirty="0" smtClean="0">
                <a:latin typeface="Garamond" panose="02020404030301010803" pitchFamily="18" charset="0"/>
                <a:cs typeface="Arial" charset="0"/>
              </a:rPr>
              <a:t>element</a:t>
            </a:r>
            <a:endParaRPr lang="en-US" sz="2400" b="1" u="sng" dirty="0" smtClean="0">
              <a:latin typeface="Garamond" panose="02020404030301010803" pitchFamily="18" charset="0"/>
              <a:cs typeface="Arial" charset="0"/>
            </a:endParaRPr>
          </a:p>
          <a:p>
            <a:pPr marL="0" indent="0">
              <a:buFont typeface="Arial" charset="0"/>
              <a:buNone/>
            </a:pPr>
            <a:r>
              <a:rPr lang="en-US" dirty="0">
                <a:latin typeface="Garamond" panose="02020404030301010803" pitchFamily="18" charset="0"/>
                <a:cs typeface="Arial" charset="0"/>
              </a:rPr>
              <a:t>The </a:t>
            </a:r>
            <a:r>
              <a:rPr lang="en-US" b="1" dirty="0">
                <a:latin typeface="Garamond" panose="02020404030301010803" pitchFamily="18" charset="0"/>
                <a:cs typeface="Arial" charset="0"/>
              </a:rPr>
              <a:t>::first-line </a:t>
            </a:r>
            <a:r>
              <a:rPr lang="en-US" dirty="0">
                <a:latin typeface="Garamond" panose="02020404030301010803" pitchFamily="18" charset="0"/>
                <a:cs typeface="Arial" charset="0"/>
              </a:rPr>
              <a:t>pseudo-element is used to add a special style to the first line of a </a:t>
            </a:r>
            <a:r>
              <a:rPr lang="en-US" dirty="0" smtClean="0">
                <a:latin typeface="Garamond" panose="02020404030301010803" pitchFamily="18" charset="0"/>
                <a:cs typeface="Arial" charset="0"/>
              </a:rPr>
              <a:t>text. </a:t>
            </a:r>
            <a:r>
              <a:rPr lang="en-US" u="sng" dirty="0" smtClean="0">
                <a:latin typeface="Garamond" panose="02020404030301010803" pitchFamily="18" charset="0"/>
                <a:cs typeface="Arial" charset="0"/>
              </a:rPr>
              <a:t>All Pseudo Elements-</a:t>
            </a:r>
          </a:p>
        </p:txBody>
      </p:sp>
      <p:graphicFrame>
        <p:nvGraphicFramePr>
          <p:cNvPr id="11" name="Table 10"/>
          <p:cNvGraphicFramePr>
            <a:graphicFrameLocks noGrp="1"/>
          </p:cNvGraphicFramePr>
          <p:nvPr>
            <p:extLst>
              <p:ext uri="{D42A27DB-BD31-4B8C-83A1-F6EECF244321}">
                <p14:modId xmlns:p14="http://schemas.microsoft.com/office/powerpoint/2010/main" val="4248917086"/>
              </p:ext>
            </p:extLst>
          </p:nvPr>
        </p:nvGraphicFramePr>
        <p:xfrm>
          <a:off x="2200274" y="3864134"/>
          <a:ext cx="9774011" cy="2782008"/>
        </p:xfrm>
        <a:graphic>
          <a:graphicData uri="http://schemas.openxmlformats.org/drawingml/2006/table">
            <a:tbl>
              <a:tblPr/>
              <a:tblGrid>
                <a:gridCol w="1933323">
                  <a:extLst>
                    <a:ext uri="{9D8B030D-6E8A-4147-A177-3AD203B41FA5}">
                      <a16:colId xmlns:a16="http://schemas.microsoft.com/office/drawing/2014/main" val="20000"/>
                    </a:ext>
                  </a:extLst>
                </a:gridCol>
                <a:gridCol w="1933323">
                  <a:extLst>
                    <a:ext uri="{9D8B030D-6E8A-4147-A177-3AD203B41FA5}">
                      <a16:colId xmlns:a16="http://schemas.microsoft.com/office/drawing/2014/main" val="20001"/>
                    </a:ext>
                  </a:extLst>
                </a:gridCol>
                <a:gridCol w="5907365">
                  <a:extLst>
                    <a:ext uri="{9D8B030D-6E8A-4147-A177-3AD203B41FA5}">
                      <a16:colId xmlns:a16="http://schemas.microsoft.com/office/drawing/2014/main" val="20002"/>
                    </a:ext>
                  </a:extLst>
                </a:gridCol>
              </a:tblGrid>
              <a:tr h="301918">
                <a:tc>
                  <a:txBody>
                    <a:bodyPr/>
                    <a:lstStyle/>
                    <a:p>
                      <a:pPr algn="l" fontAlgn="t"/>
                      <a:r>
                        <a:rPr lang="en-US" sz="2000" dirty="0">
                          <a:effectLst/>
                          <a:latin typeface="Garamond" panose="02020404030301010803" pitchFamily="18" charset="0"/>
                        </a:rPr>
                        <a:t>Selector</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a:effectLst/>
                          <a:latin typeface="Garamond" panose="02020404030301010803" pitchFamily="18" charset="0"/>
                        </a:rPr>
                        <a:t>Example</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a:effectLst/>
                          <a:latin typeface="Garamond" panose="02020404030301010803" pitchFamily="18" charset="0"/>
                        </a:rPr>
                        <a:t>Example description</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70391">
                <a:tc>
                  <a:txBody>
                    <a:bodyPr/>
                    <a:lstStyle/>
                    <a:p>
                      <a:pPr fontAlgn="t"/>
                      <a:r>
                        <a:rPr lang="en-US" sz="2000" u="sng">
                          <a:solidFill>
                            <a:srgbClr val="333333"/>
                          </a:solidFill>
                          <a:effectLst/>
                          <a:latin typeface="Garamond" panose="02020404030301010803" pitchFamily="18" charset="0"/>
                          <a:hlinkClick r:id="rId3"/>
                        </a:rPr>
                        <a:t>::after</a:t>
                      </a:r>
                      <a:endParaRPr lang="en-US" sz="2000">
                        <a:effectLst/>
                        <a:latin typeface="Garamond" panose="02020404030301010803" pitchFamily="18" charset="0"/>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fontAlgn="t"/>
                      <a:r>
                        <a:rPr lang="en-US" sz="2000">
                          <a:effectLst/>
                          <a:latin typeface="Garamond" panose="02020404030301010803" pitchFamily="18" charset="0"/>
                        </a:rPr>
                        <a:t>p::after</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fontAlgn="t"/>
                      <a:r>
                        <a:rPr lang="en-US" sz="2000" dirty="0">
                          <a:effectLst/>
                          <a:latin typeface="Garamond" panose="02020404030301010803" pitchFamily="18" charset="0"/>
                        </a:rPr>
                        <a:t>Insert content after every &lt;p&gt; element</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extLst>
                  <a:ext uri="{0D108BD9-81ED-4DB2-BD59-A6C34878D82A}">
                    <a16:rowId xmlns:a16="http://schemas.microsoft.com/office/drawing/2014/main" val="10001"/>
                  </a:ext>
                </a:extLst>
              </a:tr>
              <a:tr h="370391">
                <a:tc>
                  <a:txBody>
                    <a:bodyPr/>
                    <a:lstStyle/>
                    <a:p>
                      <a:pPr fontAlgn="t"/>
                      <a:r>
                        <a:rPr lang="en-US" sz="2000" u="sng">
                          <a:solidFill>
                            <a:srgbClr val="333333"/>
                          </a:solidFill>
                          <a:effectLst/>
                          <a:latin typeface="Garamond" panose="02020404030301010803" pitchFamily="18" charset="0"/>
                          <a:hlinkClick r:id="rId4"/>
                        </a:rPr>
                        <a:t>::before</a:t>
                      </a:r>
                      <a:endParaRPr lang="en-US" sz="2000">
                        <a:effectLst/>
                        <a:latin typeface="Garamond" panose="02020404030301010803" pitchFamily="18" charset="0"/>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2000">
                          <a:effectLst/>
                          <a:latin typeface="Garamond" panose="02020404030301010803" pitchFamily="18" charset="0"/>
                        </a:rPr>
                        <a:t>p::before</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2000">
                          <a:effectLst/>
                          <a:latin typeface="Garamond" panose="02020404030301010803" pitchFamily="18" charset="0"/>
                        </a:rPr>
                        <a:t>Insert content before every &lt;p&gt; element</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70391">
                <a:tc>
                  <a:txBody>
                    <a:bodyPr/>
                    <a:lstStyle/>
                    <a:p>
                      <a:pPr fontAlgn="t"/>
                      <a:r>
                        <a:rPr lang="en-US" sz="2000" u="sng">
                          <a:solidFill>
                            <a:srgbClr val="333333"/>
                          </a:solidFill>
                          <a:effectLst/>
                          <a:latin typeface="Garamond" panose="02020404030301010803" pitchFamily="18" charset="0"/>
                          <a:hlinkClick r:id="rId5"/>
                        </a:rPr>
                        <a:t>::first-letter</a:t>
                      </a:r>
                      <a:endParaRPr lang="en-US" sz="2000">
                        <a:effectLst/>
                        <a:latin typeface="Garamond" panose="02020404030301010803" pitchFamily="18" charset="0"/>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fontAlgn="t"/>
                      <a:r>
                        <a:rPr lang="en-US" sz="2000">
                          <a:effectLst/>
                          <a:latin typeface="Garamond" panose="02020404030301010803" pitchFamily="18" charset="0"/>
                        </a:rPr>
                        <a:t>p::first-letter</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fontAlgn="t"/>
                      <a:r>
                        <a:rPr lang="en-US" sz="2000" dirty="0">
                          <a:effectLst/>
                          <a:latin typeface="Garamond" panose="02020404030301010803" pitchFamily="18" charset="0"/>
                        </a:rPr>
                        <a:t>Selects the first letter of every &lt;p&gt; element</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extLst>
                  <a:ext uri="{0D108BD9-81ED-4DB2-BD59-A6C34878D82A}">
                    <a16:rowId xmlns:a16="http://schemas.microsoft.com/office/drawing/2014/main" val="10003"/>
                  </a:ext>
                </a:extLst>
              </a:tr>
              <a:tr h="370391">
                <a:tc>
                  <a:txBody>
                    <a:bodyPr/>
                    <a:lstStyle/>
                    <a:p>
                      <a:pPr fontAlgn="t"/>
                      <a:r>
                        <a:rPr lang="en-US" sz="2000" u="sng">
                          <a:solidFill>
                            <a:srgbClr val="333333"/>
                          </a:solidFill>
                          <a:effectLst/>
                          <a:latin typeface="Garamond" panose="02020404030301010803" pitchFamily="18" charset="0"/>
                          <a:hlinkClick r:id="rId6"/>
                        </a:rPr>
                        <a:t>::first-line</a:t>
                      </a:r>
                      <a:endParaRPr lang="en-US" sz="2000">
                        <a:effectLst/>
                        <a:latin typeface="Garamond" panose="02020404030301010803" pitchFamily="18" charset="0"/>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2000">
                          <a:effectLst/>
                          <a:latin typeface="Garamond" panose="02020404030301010803" pitchFamily="18" charset="0"/>
                        </a:rPr>
                        <a:t>p::first-line</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2000" dirty="0">
                          <a:effectLst/>
                          <a:latin typeface="Garamond" panose="02020404030301010803" pitchFamily="18" charset="0"/>
                        </a:rPr>
                        <a:t>Selects the first line of every &lt;p&gt; element</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96008">
                <a:tc>
                  <a:txBody>
                    <a:bodyPr/>
                    <a:lstStyle/>
                    <a:p>
                      <a:pPr fontAlgn="t"/>
                      <a:r>
                        <a:rPr lang="en-US" sz="2000" u="sng">
                          <a:solidFill>
                            <a:srgbClr val="333333"/>
                          </a:solidFill>
                          <a:effectLst/>
                          <a:latin typeface="Garamond" panose="02020404030301010803" pitchFamily="18" charset="0"/>
                          <a:hlinkClick r:id="rId7"/>
                        </a:rPr>
                        <a:t>::selection</a:t>
                      </a:r>
                      <a:endParaRPr lang="en-US" sz="2000">
                        <a:effectLst/>
                        <a:latin typeface="Garamond" panose="02020404030301010803" pitchFamily="18" charset="0"/>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fontAlgn="t"/>
                      <a:r>
                        <a:rPr lang="en-US" sz="2000">
                          <a:effectLst/>
                          <a:latin typeface="Garamond" panose="02020404030301010803" pitchFamily="18" charset="0"/>
                        </a:rPr>
                        <a:t>p::selection</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fontAlgn="t"/>
                      <a:r>
                        <a:rPr lang="en-US" sz="2000" dirty="0">
                          <a:effectLst/>
                          <a:latin typeface="Garamond" panose="02020404030301010803" pitchFamily="18" charset="0"/>
                        </a:rPr>
                        <a:t>Selects the portion of an element that is selected by a user</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719453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174172"/>
            <a:ext cx="11524343" cy="58782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Formatting with CSS Properties </a:t>
            </a:r>
          </a:p>
        </p:txBody>
      </p:sp>
      <p:sp>
        <p:nvSpPr>
          <p:cNvPr id="5" name="Rectangle 2"/>
          <p:cNvSpPr txBox="1">
            <a:spLocks/>
          </p:cNvSpPr>
          <p:nvPr/>
        </p:nvSpPr>
        <p:spPr>
          <a:xfrm>
            <a:off x="1196340" y="1318260"/>
            <a:ext cx="8686800" cy="5540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dirty="0" smtClean="0">
              <a:latin typeface="Garamond" panose="02020404030301010803" pitchFamily="18" charset="0"/>
              <a:cs typeface="Arial" charset="0"/>
            </a:endParaRPr>
          </a:p>
        </p:txBody>
      </p:sp>
      <p:sp>
        <p:nvSpPr>
          <p:cNvPr id="6" name="Rectangle 3"/>
          <p:cNvSpPr txBox="1">
            <a:spLocks/>
          </p:cNvSpPr>
          <p:nvPr/>
        </p:nvSpPr>
        <p:spPr>
          <a:xfrm>
            <a:off x="449943" y="986589"/>
            <a:ext cx="11524343" cy="6110897"/>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100" b="1" u="sng" dirty="0" smtClean="0">
                <a:latin typeface="Garamond" panose="02020404030301010803" pitchFamily="18" charset="0"/>
                <a:cs typeface="Arial" charset="0"/>
              </a:rPr>
              <a:t>Media Types</a:t>
            </a:r>
          </a:p>
          <a:p>
            <a:pPr marL="0" indent="0">
              <a:buNone/>
            </a:pPr>
            <a:r>
              <a:rPr lang="en-US" sz="3100" dirty="0">
                <a:latin typeface="Garamond" panose="02020404030301010803" pitchFamily="18" charset="0"/>
                <a:cs typeface="Arial" charset="0"/>
              </a:rPr>
              <a:t>The @media rule makes it possible to define different style rules for different media types in the same </a:t>
            </a:r>
            <a:r>
              <a:rPr lang="en-US" sz="3100" dirty="0" err="1">
                <a:latin typeface="Garamond" panose="02020404030301010803" pitchFamily="18" charset="0"/>
                <a:cs typeface="Arial" charset="0"/>
              </a:rPr>
              <a:t>stylesheet</a:t>
            </a:r>
            <a:r>
              <a:rPr lang="en-US" sz="3100" dirty="0" smtClean="0">
                <a:latin typeface="Garamond" panose="02020404030301010803" pitchFamily="18" charset="0"/>
                <a:cs typeface="Arial" charset="0"/>
              </a:rPr>
              <a:t>.</a:t>
            </a:r>
          </a:p>
          <a:p>
            <a:pPr marL="0" indent="0">
              <a:buNone/>
            </a:pPr>
            <a:endParaRPr lang="en-US" sz="3100" dirty="0">
              <a:latin typeface="Garamond" panose="02020404030301010803" pitchFamily="18" charset="0"/>
              <a:cs typeface="Arial" charset="0"/>
            </a:endParaRPr>
          </a:p>
          <a:p>
            <a:pPr marL="0" indent="0">
              <a:buNone/>
            </a:pPr>
            <a:r>
              <a:rPr lang="en-US" sz="3100" b="1" u="sng" dirty="0" smtClean="0">
                <a:latin typeface="Garamond" panose="02020404030301010803" pitchFamily="18" charset="0"/>
                <a:cs typeface="Arial" charset="0"/>
              </a:rPr>
              <a:t>Example-</a:t>
            </a:r>
          </a:p>
          <a:p>
            <a:pPr marL="0" indent="0">
              <a:buNone/>
            </a:pPr>
            <a:r>
              <a:rPr lang="en-US" sz="3100" dirty="0">
                <a:latin typeface="Garamond" panose="02020404030301010803" pitchFamily="18" charset="0"/>
                <a:cs typeface="Arial" charset="0"/>
              </a:rPr>
              <a:t>@media screen {</a:t>
            </a:r>
          </a:p>
          <a:p>
            <a:pPr marL="0" indent="0">
              <a:buNone/>
            </a:pPr>
            <a:r>
              <a:rPr lang="en-US" sz="3100" dirty="0">
                <a:latin typeface="Garamond" panose="02020404030301010803" pitchFamily="18" charset="0"/>
                <a:cs typeface="Arial" charset="0"/>
              </a:rPr>
              <a:t>    p </a:t>
            </a:r>
            <a:r>
              <a:rPr lang="en-US" sz="3100" dirty="0" smtClean="0">
                <a:latin typeface="Garamond" panose="02020404030301010803" pitchFamily="18" charset="0"/>
                <a:cs typeface="Arial" charset="0"/>
              </a:rPr>
              <a:t>{ font-family: </a:t>
            </a:r>
            <a:r>
              <a:rPr lang="en-US" sz="3100" dirty="0" err="1" smtClean="0">
                <a:latin typeface="Garamond" panose="02020404030301010803" pitchFamily="18" charset="0"/>
                <a:cs typeface="Arial" charset="0"/>
              </a:rPr>
              <a:t>verdana</a:t>
            </a:r>
            <a:r>
              <a:rPr lang="en-US" sz="3100" dirty="0" smtClean="0">
                <a:latin typeface="Garamond" panose="02020404030301010803" pitchFamily="18" charset="0"/>
                <a:cs typeface="Arial" charset="0"/>
              </a:rPr>
              <a:t>, sans-serif;</a:t>
            </a:r>
          </a:p>
          <a:p>
            <a:pPr marL="0" indent="0">
              <a:buNone/>
            </a:pPr>
            <a:r>
              <a:rPr lang="en-US" sz="3100" dirty="0" smtClean="0">
                <a:latin typeface="Garamond" panose="02020404030301010803" pitchFamily="18" charset="0"/>
                <a:cs typeface="Arial" charset="0"/>
              </a:rPr>
              <a:t>          font-size</a:t>
            </a:r>
            <a:r>
              <a:rPr lang="en-US" sz="3100" dirty="0">
                <a:latin typeface="Garamond" panose="02020404030301010803" pitchFamily="18" charset="0"/>
                <a:cs typeface="Arial" charset="0"/>
              </a:rPr>
              <a:t>: </a:t>
            </a:r>
            <a:r>
              <a:rPr lang="en-US" sz="3100" dirty="0" smtClean="0">
                <a:latin typeface="Garamond" panose="02020404030301010803" pitchFamily="18" charset="0"/>
                <a:cs typeface="Arial" charset="0"/>
              </a:rPr>
              <a:t>20px</a:t>
            </a:r>
            <a:r>
              <a:rPr lang="en-US" sz="3100" dirty="0">
                <a:latin typeface="Garamond" panose="02020404030301010803" pitchFamily="18" charset="0"/>
                <a:cs typeface="Arial" charset="0"/>
              </a:rPr>
              <a:t>;</a:t>
            </a:r>
          </a:p>
          <a:p>
            <a:pPr marL="0" indent="0">
              <a:buNone/>
            </a:pPr>
            <a:r>
              <a:rPr lang="en-US" sz="3100" dirty="0">
                <a:latin typeface="Garamond" panose="02020404030301010803" pitchFamily="18" charset="0"/>
                <a:cs typeface="Arial" charset="0"/>
              </a:rPr>
              <a:t>    </a:t>
            </a:r>
            <a:r>
              <a:rPr lang="en-US" sz="3100" dirty="0" smtClean="0">
                <a:latin typeface="Garamond" panose="02020404030301010803" pitchFamily="18" charset="0"/>
                <a:cs typeface="Arial" charset="0"/>
              </a:rPr>
              <a:t>} }</a:t>
            </a:r>
          </a:p>
          <a:p>
            <a:pPr marL="0" indent="0">
              <a:buNone/>
            </a:pPr>
            <a:endParaRPr lang="en-US" sz="3100" dirty="0">
              <a:latin typeface="Garamond" panose="02020404030301010803" pitchFamily="18" charset="0"/>
              <a:cs typeface="Arial" charset="0"/>
            </a:endParaRPr>
          </a:p>
          <a:p>
            <a:pPr marL="0" indent="0">
              <a:buNone/>
            </a:pPr>
            <a:r>
              <a:rPr lang="en-US" sz="3100" dirty="0">
                <a:latin typeface="Garamond" panose="02020404030301010803" pitchFamily="18" charset="0"/>
                <a:cs typeface="Arial" charset="0"/>
              </a:rPr>
              <a:t>@media print {</a:t>
            </a:r>
          </a:p>
          <a:p>
            <a:pPr marL="0" indent="0">
              <a:buNone/>
            </a:pPr>
            <a:r>
              <a:rPr lang="en-US" sz="3100" dirty="0">
                <a:latin typeface="Garamond" panose="02020404030301010803" pitchFamily="18" charset="0"/>
                <a:cs typeface="Arial" charset="0"/>
              </a:rPr>
              <a:t>    p </a:t>
            </a:r>
            <a:r>
              <a:rPr lang="en-US" sz="3100" dirty="0" smtClean="0">
                <a:latin typeface="Garamond" panose="02020404030301010803" pitchFamily="18" charset="0"/>
                <a:cs typeface="Arial" charset="0"/>
              </a:rPr>
              <a:t>{ font-family: </a:t>
            </a:r>
            <a:r>
              <a:rPr lang="en-US" sz="3100" dirty="0" err="1" smtClean="0">
                <a:latin typeface="Garamond" panose="02020404030301010803" pitchFamily="18" charset="0"/>
                <a:cs typeface="Arial" charset="0"/>
              </a:rPr>
              <a:t>georgia</a:t>
            </a:r>
            <a:r>
              <a:rPr lang="en-US" sz="3100" dirty="0" smtClean="0">
                <a:latin typeface="Garamond" panose="02020404030301010803" pitchFamily="18" charset="0"/>
                <a:cs typeface="Arial" charset="0"/>
              </a:rPr>
              <a:t>, serif;</a:t>
            </a:r>
          </a:p>
          <a:p>
            <a:pPr marL="0" indent="0">
              <a:buNone/>
            </a:pPr>
            <a:r>
              <a:rPr lang="en-US" sz="3100" dirty="0" smtClean="0">
                <a:latin typeface="Garamond" panose="02020404030301010803" pitchFamily="18" charset="0"/>
                <a:cs typeface="Arial" charset="0"/>
              </a:rPr>
              <a:t>          font-size</a:t>
            </a:r>
            <a:r>
              <a:rPr lang="en-US" sz="3100" dirty="0">
                <a:latin typeface="Garamond" panose="02020404030301010803" pitchFamily="18" charset="0"/>
                <a:cs typeface="Arial" charset="0"/>
              </a:rPr>
              <a:t>: </a:t>
            </a:r>
            <a:r>
              <a:rPr lang="en-US" sz="3100" dirty="0" smtClean="0">
                <a:latin typeface="Garamond" panose="02020404030301010803" pitchFamily="18" charset="0"/>
                <a:cs typeface="Arial" charset="0"/>
              </a:rPr>
              <a:t>15px</a:t>
            </a:r>
            <a:r>
              <a:rPr lang="en-US" sz="3100" dirty="0">
                <a:latin typeface="Garamond" panose="02020404030301010803" pitchFamily="18" charset="0"/>
                <a:cs typeface="Arial" charset="0"/>
              </a:rPr>
              <a:t>;</a:t>
            </a:r>
          </a:p>
          <a:p>
            <a:pPr marL="0" indent="0">
              <a:buNone/>
            </a:pPr>
            <a:r>
              <a:rPr lang="en-US" sz="3100" dirty="0">
                <a:latin typeface="Garamond" panose="02020404030301010803" pitchFamily="18" charset="0"/>
                <a:cs typeface="Arial" charset="0"/>
              </a:rPr>
              <a:t>        </a:t>
            </a:r>
            <a:r>
              <a:rPr lang="en-US" sz="3100" dirty="0" smtClean="0">
                <a:latin typeface="Garamond" panose="02020404030301010803" pitchFamily="18" charset="0"/>
                <a:cs typeface="Arial" charset="0"/>
              </a:rPr>
              <a:t>  color</a:t>
            </a:r>
            <a:r>
              <a:rPr lang="en-US" sz="3100" dirty="0">
                <a:latin typeface="Garamond" panose="02020404030301010803" pitchFamily="18" charset="0"/>
                <a:cs typeface="Arial" charset="0"/>
              </a:rPr>
              <a:t>: blue;</a:t>
            </a:r>
          </a:p>
          <a:p>
            <a:pPr marL="0" indent="0">
              <a:buNone/>
            </a:pPr>
            <a:r>
              <a:rPr lang="en-US" sz="3100" dirty="0">
                <a:latin typeface="Garamond" panose="02020404030301010803" pitchFamily="18" charset="0"/>
                <a:cs typeface="Arial" charset="0"/>
              </a:rPr>
              <a:t>    </a:t>
            </a:r>
            <a:r>
              <a:rPr lang="en-US" sz="3100" dirty="0" smtClean="0">
                <a:latin typeface="Garamond" panose="02020404030301010803" pitchFamily="18" charset="0"/>
                <a:cs typeface="Arial" charset="0"/>
              </a:rPr>
              <a:t>} }</a:t>
            </a:r>
            <a:endParaRPr lang="en-US" sz="3100" dirty="0">
              <a:latin typeface="Garamond" panose="02020404030301010803" pitchFamily="18" charset="0"/>
              <a:cs typeface="Arial" charset="0"/>
            </a:endParaRPr>
          </a:p>
        </p:txBody>
      </p:sp>
    </p:spTree>
    <p:extLst>
      <p:ext uri="{BB962C8B-B14F-4D97-AF65-F5344CB8AC3E}">
        <p14:creationId xmlns:p14="http://schemas.microsoft.com/office/powerpoint/2010/main" val="1582442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63876" y="950281"/>
            <a:ext cx="3497236" cy="4938727"/>
          </a:xfrm>
          <a:prstGeom prst="rect">
            <a:avLst/>
          </a:prstGeom>
        </p:spPr>
      </p:pic>
    </p:spTree>
    <p:extLst>
      <p:ext uri="{BB962C8B-B14F-4D97-AF65-F5344CB8AC3E}">
        <p14:creationId xmlns:p14="http://schemas.microsoft.com/office/powerpoint/2010/main" val="31208815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4" name="Rectangle 2"/>
          <p:cNvSpPr txBox="1">
            <a:spLocks noChangeArrowheads="1"/>
          </p:cNvSpPr>
          <p:nvPr/>
        </p:nvSpPr>
        <p:spPr>
          <a:xfrm>
            <a:off x="152400" y="109538"/>
            <a:ext cx="11734800" cy="5492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ial" charset="0"/>
              </a:rPr>
              <a:t>CSS3 Introduction</a:t>
            </a:r>
          </a:p>
        </p:txBody>
      </p:sp>
      <p:sp>
        <p:nvSpPr>
          <p:cNvPr id="5" name="Rectangle 3"/>
          <p:cNvSpPr txBox="1">
            <a:spLocks noChangeArrowheads="1"/>
          </p:cNvSpPr>
          <p:nvPr/>
        </p:nvSpPr>
        <p:spPr>
          <a:xfrm>
            <a:off x="609599" y="914400"/>
            <a:ext cx="10977349" cy="55626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defRPr/>
            </a:pPr>
            <a:r>
              <a:rPr lang="en-US" dirty="0" smtClean="0">
                <a:latin typeface="Garamond" panose="02020404030301010803" pitchFamily="18" charset="0"/>
              </a:rPr>
              <a:t>Several new functionalities have been added in CSS 3 which has been split into “modules”.</a:t>
            </a:r>
          </a:p>
          <a:p>
            <a:pPr algn="l">
              <a:defRPr/>
            </a:pPr>
            <a:r>
              <a:rPr lang="en-US" sz="2000" dirty="0">
                <a:latin typeface="Garamond" panose="02020404030301010803" pitchFamily="18" charset="0"/>
              </a:rPr>
              <a:t>It contains the "old CSS specification" (which has been split into smaller pieces). In addition, new modules are added.</a:t>
            </a:r>
          </a:p>
          <a:p>
            <a:pPr algn="l">
              <a:defRPr/>
            </a:pPr>
            <a:endParaRPr lang="en-US" sz="800" dirty="0">
              <a:latin typeface="Garamond" panose="02020404030301010803" pitchFamily="18" charset="0"/>
            </a:endParaRPr>
          </a:p>
          <a:p>
            <a:pPr algn="l">
              <a:defRPr/>
            </a:pPr>
            <a:r>
              <a:rPr lang="en-US" sz="2000" b="1" u="sng" dirty="0">
                <a:latin typeface="Garamond" panose="02020404030301010803" pitchFamily="18" charset="0"/>
              </a:rPr>
              <a:t>Some </a:t>
            </a:r>
            <a:r>
              <a:rPr lang="en-US" sz="2000" b="1" u="sng" dirty="0" smtClean="0">
                <a:latin typeface="Garamond" panose="02020404030301010803" pitchFamily="18" charset="0"/>
              </a:rPr>
              <a:t>Important </a:t>
            </a:r>
            <a:r>
              <a:rPr lang="en-US" sz="2000" b="1" u="sng" dirty="0">
                <a:latin typeface="Garamond" panose="02020404030301010803" pitchFamily="18" charset="0"/>
              </a:rPr>
              <a:t>CSS3 modules are:</a:t>
            </a:r>
          </a:p>
          <a:p>
            <a:pPr algn="l">
              <a:defRPr/>
            </a:pPr>
            <a:endParaRPr lang="en-US" sz="700" dirty="0">
              <a:latin typeface="Garamond" panose="02020404030301010803" pitchFamily="18" charset="0"/>
            </a:endParaRPr>
          </a:p>
          <a:p>
            <a:pPr algn="l">
              <a:defRPr/>
            </a:pPr>
            <a:r>
              <a:rPr lang="en-US" sz="2000" dirty="0">
                <a:latin typeface="Garamond" panose="02020404030301010803" pitchFamily="18" charset="0"/>
              </a:rPr>
              <a:t>Selectors</a:t>
            </a:r>
          </a:p>
          <a:p>
            <a:pPr algn="l">
              <a:defRPr/>
            </a:pPr>
            <a:r>
              <a:rPr lang="en-US" sz="2000" dirty="0">
                <a:latin typeface="Garamond" panose="02020404030301010803" pitchFamily="18" charset="0"/>
              </a:rPr>
              <a:t>Box Model</a:t>
            </a:r>
          </a:p>
          <a:p>
            <a:pPr algn="l">
              <a:defRPr/>
            </a:pPr>
            <a:r>
              <a:rPr lang="en-US" sz="2000" dirty="0">
                <a:latin typeface="Garamond" panose="02020404030301010803" pitchFamily="18" charset="0"/>
              </a:rPr>
              <a:t>Backgrounds and Borders</a:t>
            </a:r>
          </a:p>
          <a:p>
            <a:pPr algn="l">
              <a:defRPr/>
            </a:pPr>
            <a:r>
              <a:rPr lang="en-US" sz="2000" dirty="0">
                <a:latin typeface="Garamond" panose="02020404030301010803" pitchFamily="18" charset="0"/>
              </a:rPr>
              <a:t>Image Values and Replaced Content</a:t>
            </a:r>
          </a:p>
          <a:p>
            <a:pPr algn="l">
              <a:defRPr/>
            </a:pPr>
            <a:r>
              <a:rPr lang="en-US" sz="2000" dirty="0">
                <a:latin typeface="Garamond" panose="02020404030301010803" pitchFamily="18" charset="0"/>
              </a:rPr>
              <a:t>Text Effects</a:t>
            </a:r>
          </a:p>
          <a:p>
            <a:pPr algn="l">
              <a:defRPr/>
            </a:pPr>
            <a:r>
              <a:rPr lang="en-US" sz="2000" dirty="0">
                <a:latin typeface="Garamond" panose="02020404030301010803" pitchFamily="18" charset="0"/>
              </a:rPr>
              <a:t>2D/3D Transformations</a:t>
            </a:r>
          </a:p>
          <a:p>
            <a:pPr algn="l">
              <a:defRPr/>
            </a:pPr>
            <a:r>
              <a:rPr lang="en-US" sz="2000" dirty="0">
                <a:latin typeface="Garamond" panose="02020404030301010803" pitchFamily="18" charset="0"/>
              </a:rPr>
              <a:t>Animations</a:t>
            </a:r>
          </a:p>
          <a:p>
            <a:pPr algn="l">
              <a:defRPr/>
            </a:pPr>
            <a:r>
              <a:rPr lang="en-US" sz="2000" dirty="0">
                <a:latin typeface="Garamond" panose="02020404030301010803" pitchFamily="18" charset="0"/>
              </a:rPr>
              <a:t>Multiple Column Layout</a:t>
            </a:r>
          </a:p>
          <a:p>
            <a:pPr algn="l">
              <a:defRPr/>
            </a:pPr>
            <a:r>
              <a:rPr lang="en-US" sz="2000" dirty="0">
                <a:latin typeface="Garamond" panose="02020404030301010803" pitchFamily="18" charset="0"/>
              </a:rPr>
              <a:t>User Interface</a:t>
            </a:r>
            <a:endParaRPr lang="en-US" sz="16600" dirty="0" smtClean="0">
              <a:latin typeface="Garamond" panose="02020404030301010803" pitchFamily="18" charset="0"/>
            </a:endParaRPr>
          </a:p>
          <a:p>
            <a:pPr lvl="1" algn="l">
              <a:defRPr/>
            </a:pPr>
            <a:endParaRPr lang="en-US" sz="2400" dirty="0" smtClean="0">
              <a:latin typeface="Garamond" panose="02020404030301010803" pitchFamily="18" charset="0"/>
            </a:endParaRPr>
          </a:p>
          <a:p>
            <a:pPr lvl="1" algn="l">
              <a:defRPr/>
            </a:pPr>
            <a:endParaRPr lang="en-US" sz="2400" dirty="0" smtClean="0">
              <a:latin typeface="Garamond" panose="02020404030301010803" pitchFamily="18" charset="0"/>
            </a:endParaRPr>
          </a:p>
          <a:p>
            <a:pPr lvl="1" algn="l">
              <a:defRPr/>
            </a:pPr>
            <a:endParaRPr lang="en-US" sz="2400" dirty="0">
              <a:latin typeface="Garamond" panose="02020404030301010803" pitchFamily="18" charset="0"/>
            </a:endParaRPr>
          </a:p>
        </p:txBody>
      </p:sp>
    </p:spTree>
    <p:extLst>
      <p:ext uri="{BB962C8B-B14F-4D97-AF65-F5344CB8AC3E}">
        <p14:creationId xmlns:p14="http://schemas.microsoft.com/office/powerpoint/2010/main" val="15220126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a:xfrm>
            <a:off x="609600" y="914400"/>
            <a:ext cx="7696200" cy="55626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defRPr/>
            </a:pPr>
            <a:endParaRPr lang="en-US" sz="3600" dirty="0"/>
          </a:p>
        </p:txBody>
      </p:sp>
      <p:sp>
        <p:nvSpPr>
          <p:cNvPr id="6" name="Rectangle 2"/>
          <p:cNvSpPr txBox="1">
            <a:spLocks noChangeArrowheads="1"/>
          </p:cNvSpPr>
          <p:nvPr/>
        </p:nvSpPr>
        <p:spPr>
          <a:xfrm>
            <a:off x="304800" y="261938"/>
            <a:ext cx="11601450" cy="5492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sv-SE" sz="3600" b="1" u="sng" dirty="0" smtClean="0">
                <a:latin typeface="Garamond" panose="02020404030301010803" pitchFamily="18" charset="0"/>
                <a:cs typeface="Arial" charset="0"/>
              </a:rPr>
              <a:t>CSS3 Gradient</a:t>
            </a:r>
          </a:p>
        </p:txBody>
      </p:sp>
      <p:sp>
        <p:nvSpPr>
          <p:cNvPr id="7" name="Rectangle 3"/>
          <p:cNvSpPr txBox="1">
            <a:spLocks noChangeArrowheads="1"/>
          </p:cNvSpPr>
          <p:nvPr/>
        </p:nvSpPr>
        <p:spPr>
          <a:xfrm>
            <a:off x="283029" y="1045029"/>
            <a:ext cx="11468100" cy="55626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smtClean="0">
                <a:latin typeface="Garamond" panose="02020404030301010803" pitchFamily="18" charset="0"/>
                <a:cs typeface="Courier New" pitchFamily="49" charset="0"/>
              </a:rPr>
              <a:t>Now with CSS3 you can use gradients effects in your document. For which earlier you have to use images. It reduces download time and bandwidth usage. Gradient is generated by browser. Its of two types – </a:t>
            </a:r>
          </a:p>
          <a:p>
            <a:pPr marL="342900" indent="-342900" algn="l">
              <a:buFont typeface="Arial" panose="020B0604020202020204" pitchFamily="34" charset="0"/>
              <a:buChar char="•"/>
            </a:pPr>
            <a:r>
              <a:rPr lang="en-US" dirty="0" smtClean="0">
                <a:latin typeface="Garamond" panose="02020404030301010803" pitchFamily="18" charset="0"/>
                <a:cs typeface="Courier New" pitchFamily="49" charset="0"/>
              </a:rPr>
              <a:t>Linear </a:t>
            </a:r>
            <a:r>
              <a:rPr lang="en-US" dirty="0">
                <a:latin typeface="Garamond" panose="02020404030301010803" pitchFamily="18" charset="0"/>
                <a:cs typeface="Courier New" pitchFamily="49" charset="0"/>
              </a:rPr>
              <a:t>Gradients (goes </a:t>
            </a:r>
            <a:r>
              <a:rPr lang="en-US" dirty="0" smtClean="0">
                <a:latin typeface="Garamond" panose="02020404030301010803" pitchFamily="18" charset="0"/>
                <a:cs typeface="Courier New" pitchFamily="49" charset="0"/>
              </a:rPr>
              <a:t>down/up/left/right/diagonally).</a:t>
            </a:r>
          </a:p>
          <a:p>
            <a:pPr marL="342900" indent="-342900" algn="l">
              <a:buFont typeface="Arial" panose="020B0604020202020204" pitchFamily="34" charset="0"/>
              <a:buChar char="•"/>
            </a:pPr>
            <a:r>
              <a:rPr lang="en-US" dirty="0" smtClean="0">
                <a:latin typeface="Garamond" panose="02020404030301010803" pitchFamily="18" charset="0"/>
                <a:cs typeface="Courier New" pitchFamily="49" charset="0"/>
              </a:rPr>
              <a:t>Radial </a:t>
            </a:r>
            <a:r>
              <a:rPr lang="en-US" dirty="0">
                <a:latin typeface="Garamond" panose="02020404030301010803" pitchFamily="18" charset="0"/>
                <a:cs typeface="Courier New" pitchFamily="49" charset="0"/>
              </a:rPr>
              <a:t>Gradients (defined by their center</a:t>
            </a:r>
            <a:r>
              <a:rPr lang="en-US" dirty="0" smtClean="0">
                <a:latin typeface="Garamond" panose="02020404030301010803" pitchFamily="18" charset="0"/>
                <a:cs typeface="Courier New" pitchFamily="49" charset="0"/>
              </a:rPr>
              <a:t>).</a:t>
            </a:r>
          </a:p>
          <a:p>
            <a:pPr marL="342900" indent="-342900" algn="l">
              <a:buFont typeface="Arial" panose="020B0604020202020204" pitchFamily="34" charset="0"/>
              <a:buChar char="•"/>
            </a:pPr>
            <a:endParaRPr lang="en-US" dirty="0">
              <a:latin typeface="Garamond" panose="02020404030301010803" pitchFamily="18" charset="0"/>
              <a:cs typeface="Courier New" pitchFamily="49" charset="0"/>
            </a:endParaRPr>
          </a:p>
          <a:p>
            <a:pPr algn="l"/>
            <a:r>
              <a:rPr lang="en-US" b="1" u="sng" dirty="0" smtClean="0">
                <a:latin typeface="Garamond" panose="02020404030301010803" pitchFamily="18" charset="0"/>
                <a:cs typeface="Courier New" pitchFamily="49" charset="0"/>
              </a:rPr>
              <a:t>Example- </a:t>
            </a:r>
            <a:r>
              <a:rPr lang="en-US" u="sng" dirty="0" smtClean="0">
                <a:latin typeface="Garamond" panose="02020404030301010803" pitchFamily="18" charset="0"/>
                <a:cs typeface="Courier New" pitchFamily="49" charset="0"/>
              </a:rPr>
              <a:t>(This is by-default for Top-Bottom).</a:t>
            </a:r>
          </a:p>
          <a:p>
            <a:pPr algn="l"/>
            <a:r>
              <a:rPr lang="en-US" dirty="0" smtClean="0">
                <a:latin typeface="Garamond" panose="02020404030301010803" pitchFamily="18" charset="0"/>
                <a:cs typeface="Courier New" pitchFamily="49" charset="0"/>
              </a:rPr>
              <a:t>#grad {background: linear-gradient(red, blue); } /* Standard Syntax*/</a:t>
            </a:r>
          </a:p>
          <a:p>
            <a:pPr algn="l"/>
            <a:r>
              <a:rPr lang="en-US" b="1" u="sng" dirty="0" smtClean="0">
                <a:latin typeface="Garamond" panose="02020404030301010803" pitchFamily="18" charset="0"/>
                <a:cs typeface="Courier New" pitchFamily="49" charset="0"/>
              </a:rPr>
              <a:t>For Different browser support we need to specify the prefix for them-</a:t>
            </a:r>
          </a:p>
          <a:p>
            <a:pPr algn="l"/>
            <a:r>
              <a:rPr lang="en-US" dirty="0">
                <a:latin typeface="Garamond" panose="02020404030301010803" pitchFamily="18" charset="0"/>
                <a:cs typeface="Courier New" pitchFamily="49" charset="0"/>
              </a:rPr>
              <a:t>#grad  </a:t>
            </a:r>
            <a:r>
              <a:rPr lang="en-US" dirty="0" smtClean="0">
                <a:latin typeface="Garamond" panose="02020404030301010803" pitchFamily="18" charset="0"/>
                <a:cs typeface="Courier New" pitchFamily="49" charset="0"/>
              </a:rPr>
              <a:t>{background</a:t>
            </a:r>
            <a:r>
              <a:rPr lang="en-US" dirty="0">
                <a:latin typeface="Garamond" panose="02020404030301010803" pitchFamily="18" charset="0"/>
                <a:cs typeface="Courier New" pitchFamily="49" charset="0"/>
              </a:rPr>
              <a:t>: -</a:t>
            </a:r>
            <a:r>
              <a:rPr lang="en-US" b="1" dirty="0" err="1">
                <a:latin typeface="Garamond" panose="02020404030301010803" pitchFamily="18" charset="0"/>
                <a:cs typeface="Courier New" pitchFamily="49" charset="0"/>
              </a:rPr>
              <a:t>webkit</a:t>
            </a:r>
            <a:r>
              <a:rPr lang="en-US" b="1" dirty="0">
                <a:latin typeface="Garamond" panose="02020404030301010803" pitchFamily="18" charset="0"/>
                <a:cs typeface="Courier New" pitchFamily="49" charset="0"/>
              </a:rPr>
              <a:t>-</a:t>
            </a:r>
            <a:r>
              <a:rPr lang="en-US" dirty="0">
                <a:latin typeface="Garamond" panose="02020404030301010803" pitchFamily="18" charset="0"/>
                <a:cs typeface="Courier New" pitchFamily="49" charset="0"/>
              </a:rPr>
              <a:t>linear-gradient(red, blue); </a:t>
            </a:r>
            <a:r>
              <a:rPr lang="en-US" dirty="0" smtClean="0">
                <a:latin typeface="Garamond" panose="02020404030301010803" pitchFamily="18" charset="0"/>
                <a:cs typeface="Courier New" pitchFamily="49" charset="0"/>
              </a:rPr>
              <a:t> /* </a:t>
            </a:r>
            <a:r>
              <a:rPr lang="en-US" dirty="0">
                <a:latin typeface="Garamond" panose="02020404030301010803" pitchFamily="18" charset="0"/>
                <a:cs typeface="Courier New" pitchFamily="49" charset="0"/>
              </a:rPr>
              <a:t>For Safari 5.1 to 6.0 */</a:t>
            </a:r>
          </a:p>
          <a:p>
            <a:pPr algn="l"/>
            <a:r>
              <a:rPr lang="en-US" dirty="0">
                <a:latin typeface="Garamond" panose="02020404030301010803" pitchFamily="18" charset="0"/>
                <a:cs typeface="Courier New" pitchFamily="49" charset="0"/>
              </a:rPr>
              <a:t>  </a:t>
            </a:r>
            <a:r>
              <a:rPr lang="en-US" dirty="0" smtClean="0">
                <a:latin typeface="Garamond" panose="02020404030301010803" pitchFamily="18" charset="0"/>
                <a:cs typeface="Courier New" pitchFamily="49" charset="0"/>
              </a:rPr>
              <a:t>            background</a:t>
            </a:r>
            <a:r>
              <a:rPr lang="en-US" dirty="0">
                <a:latin typeface="Garamond" panose="02020404030301010803" pitchFamily="18" charset="0"/>
                <a:cs typeface="Courier New" pitchFamily="49" charset="0"/>
              </a:rPr>
              <a:t>: </a:t>
            </a:r>
            <a:r>
              <a:rPr lang="en-US" b="1" dirty="0">
                <a:latin typeface="Garamond" panose="02020404030301010803" pitchFamily="18" charset="0"/>
                <a:cs typeface="Courier New" pitchFamily="49" charset="0"/>
              </a:rPr>
              <a:t>-o-linear-</a:t>
            </a:r>
            <a:r>
              <a:rPr lang="en-US" dirty="0">
                <a:latin typeface="Garamond" panose="02020404030301010803" pitchFamily="18" charset="0"/>
                <a:cs typeface="Courier New" pitchFamily="49" charset="0"/>
              </a:rPr>
              <a:t>gradient(red, blue</a:t>
            </a:r>
            <a:r>
              <a:rPr lang="en-US" dirty="0" smtClean="0">
                <a:latin typeface="Garamond" panose="02020404030301010803" pitchFamily="18" charset="0"/>
                <a:cs typeface="Courier New" pitchFamily="49" charset="0"/>
              </a:rPr>
              <a:t>);         </a:t>
            </a:r>
            <a:r>
              <a:rPr lang="en-US" dirty="0">
                <a:latin typeface="Garamond" panose="02020404030301010803" pitchFamily="18" charset="0"/>
                <a:cs typeface="Courier New" pitchFamily="49" charset="0"/>
              </a:rPr>
              <a:t>/* For Opera 11.1 to 12.0 */</a:t>
            </a:r>
          </a:p>
          <a:p>
            <a:pPr algn="l"/>
            <a:r>
              <a:rPr lang="en-US" dirty="0">
                <a:latin typeface="Garamond" panose="02020404030301010803" pitchFamily="18" charset="0"/>
                <a:cs typeface="Courier New" pitchFamily="49" charset="0"/>
              </a:rPr>
              <a:t>  </a:t>
            </a:r>
            <a:r>
              <a:rPr lang="en-US" dirty="0" smtClean="0">
                <a:latin typeface="Garamond" panose="02020404030301010803" pitchFamily="18" charset="0"/>
                <a:cs typeface="Courier New" pitchFamily="49" charset="0"/>
              </a:rPr>
              <a:t>            background</a:t>
            </a:r>
            <a:r>
              <a:rPr lang="en-US" dirty="0">
                <a:latin typeface="Garamond" panose="02020404030301010803" pitchFamily="18" charset="0"/>
                <a:cs typeface="Courier New" pitchFamily="49" charset="0"/>
              </a:rPr>
              <a:t>: </a:t>
            </a:r>
            <a:r>
              <a:rPr lang="en-US" b="1" dirty="0">
                <a:latin typeface="Garamond" panose="02020404030301010803" pitchFamily="18" charset="0"/>
                <a:cs typeface="Courier New" pitchFamily="49" charset="0"/>
              </a:rPr>
              <a:t>-</a:t>
            </a:r>
            <a:r>
              <a:rPr lang="en-US" b="1" dirty="0" err="1">
                <a:latin typeface="Garamond" panose="02020404030301010803" pitchFamily="18" charset="0"/>
                <a:cs typeface="Courier New" pitchFamily="49" charset="0"/>
              </a:rPr>
              <a:t>moz</a:t>
            </a:r>
            <a:r>
              <a:rPr lang="en-US" b="1" dirty="0">
                <a:latin typeface="Garamond" panose="02020404030301010803" pitchFamily="18" charset="0"/>
                <a:cs typeface="Courier New" pitchFamily="49" charset="0"/>
              </a:rPr>
              <a:t>-</a:t>
            </a:r>
            <a:r>
              <a:rPr lang="en-US" dirty="0">
                <a:latin typeface="Garamond" panose="02020404030301010803" pitchFamily="18" charset="0"/>
                <a:cs typeface="Courier New" pitchFamily="49" charset="0"/>
              </a:rPr>
              <a:t>linear-gradient(red, blue); </a:t>
            </a:r>
            <a:r>
              <a:rPr lang="en-US" dirty="0" smtClean="0">
                <a:latin typeface="Garamond" panose="02020404030301010803" pitchFamily="18" charset="0"/>
                <a:cs typeface="Courier New" pitchFamily="49" charset="0"/>
              </a:rPr>
              <a:t>   /* </a:t>
            </a:r>
            <a:r>
              <a:rPr lang="en-US" dirty="0">
                <a:latin typeface="Garamond" panose="02020404030301010803" pitchFamily="18" charset="0"/>
                <a:cs typeface="Courier New" pitchFamily="49" charset="0"/>
              </a:rPr>
              <a:t>For Firefox 3.6 to 15 </a:t>
            </a:r>
            <a:r>
              <a:rPr lang="en-US" dirty="0" smtClean="0">
                <a:latin typeface="Garamond" panose="02020404030301010803" pitchFamily="18" charset="0"/>
                <a:cs typeface="Courier New" pitchFamily="49" charset="0"/>
              </a:rPr>
              <a:t>*/}</a:t>
            </a:r>
            <a:endParaRPr lang="en-US" dirty="0">
              <a:latin typeface="Garamond" panose="02020404030301010803" pitchFamily="18" charset="0"/>
              <a:cs typeface="Courier New" pitchFamily="49" charset="0"/>
            </a:endParaRPr>
          </a:p>
          <a:p>
            <a:pPr algn="l"/>
            <a:endParaRPr lang="en-US" dirty="0" smtClean="0">
              <a:latin typeface="Garamond" panose="02020404030301010803" pitchFamily="18" charset="0"/>
              <a:cs typeface="Courier New" pitchFamily="49" charset="0"/>
            </a:endParaRPr>
          </a:p>
        </p:txBody>
      </p:sp>
    </p:spTree>
    <p:extLst>
      <p:ext uri="{BB962C8B-B14F-4D97-AF65-F5344CB8AC3E}">
        <p14:creationId xmlns:p14="http://schemas.microsoft.com/office/powerpoint/2010/main" val="35280165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a:xfrm>
            <a:off x="609600" y="914400"/>
            <a:ext cx="7696200" cy="55626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defRPr/>
            </a:pPr>
            <a:endParaRPr lang="en-US" sz="3600" dirty="0"/>
          </a:p>
        </p:txBody>
      </p:sp>
      <p:sp>
        <p:nvSpPr>
          <p:cNvPr id="6" name="Rectangle 2"/>
          <p:cNvSpPr txBox="1">
            <a:spLocks noChangeArrowheads="1"/>
          </p:cNvSpPr>
          <p:nvPr/>
        </p:nvSpPr>
        <p:spPr>
          <a:xfrm>
            <a:off x="304800" y="261939"/>
            <a:ext cx="11601450" cy="41864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sv-SE" sz="3600" b="1" u="sng" dirty="0" smtClean="0">
                <a:latin typeface="Garamond" panose="02020404030301010803" pitchFamily="18" charset="0"/>
                <a:cs typeface="Arial" charset="0"/>
              </a:rPr>
              <a:t>CSS3 Text</a:t>
            </a:r>
          </a:p>
        </p:txBody>
      </p:sp>
      <p:sp>
        <p:nvSpPr>
          <p:cNvPr id="7" name="Rectangle 3"/>
          <p:cNvSpPr txBox="1">
            <a:spLocks noChangeArrowheads="1"/>
          </p:cNvSpPr>
          <p:nvPr/>
        </p:nvSpPr>
        <p:spPr>
          <a:xfrm>
            <a:off x="283029" y="811213"/>
            <a:ext cx="11468100" cy="5796416"/>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4000" dirty="0">
                <a:latin typeface="Garamond" panose="02020404030301010803" pitchFamily="18" charset="0"/>
                <a:cs typeface="Courier New" pitchFamily="49" charset="0"/>
              </a:rPr>
              <a:t>CSS3 contains several new text </a:t>
            </a:r>
            <a:r>
              <a:rPr lang="en-US" sz="4000" dirty="0" smtClean="0">
                <a:latin typeface="Garamond" panose="02020404030301010803" pitchFamily="18" charset="0"/>
                <a:cs typeface="Courier New" pitchFamily="49" charset="0"/>
              </a:rPr>
              <a:t>features. Their are </a:t>
            </a:r>
            <a:r>
              <a:rPr lang="en-US" sz="4000" dirty="0">
                <a:latin typeface="Garamond" panose="02020404030301010803" pitchFamily="18" charset="0"/>
                <a:cs typeface="Courier New" pitchFamily="49" charset="0"/>
              </a:rPr>
              <a:t>following text properties- </a:t>
            </a:r>
            <a:r>
              <a:rPr lang="en-US" sz="4000" b="1" dirty="0" smtClean="0">
                <a:latin typeface="Garamond" panose="02020404030301010803" pitchFamily="18" charset="0"/>
                <a:cs typeface="Courier New" pitchFamily="49" charset="0"/>
              </a:rPr>
              <a:t>text-overflow, word-wrap, word-break</a:t>
            </a:r>
            <a:endParaRPr lang="en-US" sz="4000" b="1" dirty="0">
              <a:latin typeface="Garamond" panose="02020404030301010803" pitchFamily="18" charset="0"/>
              <a:cs typeface="Courier New" pitchFamily="49" charset="0"/>
            </a:endParaRPr>
          </a:p>
          <a:p>
            <a:pPr algn="l"/>
            <a:endParaRPr lang="en-US" sz="1300" dirty="0">
              <a:latin typeface="Garamond" panose="02020404030301010803" pitchFamily="18" charset="0"/>
              <a:cs typeface="Courier New" pitchFamily="49" charset="0"/>
            </a:endParaRPr>
          </a:p>
          <a:p>
            <a:pPr algn="l"/>
            <a:r>
              <a:rPr lang="en-US" sz="4000" b="1" dirty="0" smtClean="0">
                <a:latin typeface="Garamond" panose="02020404030301010803" pitchFamily="18" charset="0"/>
                <a:cs typeface="Courier New" pitchFamily="49" charset="0"/>
              </a:rPr>
              <a:t>text-overflow</a:t>
            </a:r>
            <a:r>
              <a:rPr lang="en-US" sz="4000" dirty="0" smtClean="0">
                <a:latin typeface="Garamond" panose="02020404030301010803" pitchFamily="18" charset="0"/>
                <a:cs typeface="Courier New" pitchFamily="49" charset="0"/>
              </a:rPr>
              <a:t> – This property </a:t>
            </a:r>
            <a:r>
              <a:rPr lang="en-US" sz="4000" dirty="0">
                <a:latin typeface="Garamond" panose="02020404030301010803" pitchFamily="18" charset="0"/>
                <a:cs typeface="Courier New" pitchFamily="49" charset="0"/>
              </a:rPr>
              <a:t>specifies how overflowed content that is not displayed should be signaled to the user</a:t>
            </a:r>
            <a:r>
              <a:rPr lang="en-US" sz="4000" dirty="0" smtClean="0">
                <a:latin typeface="Garamond" panose="02020404030301010803" pitchFamily="18" charset="0"/>
                <a:cs typeface="Courier New" pitchFamily="49" charset="0"/>
              </a:rPr>
              <a:t>.</a:t>
            </a:r>
          </a:p>
          <a:p>
            <a:pPr algn="l"/>
            <a:r>
              <a:rPr lang="en-US" sz="3400" b="1" dirty="0">
                <a:latin typeface="Garamond" panose="02020404030301010803" pitchFamily="18" charset="0"/>
                <a:cs typeface="Courier New" pitchFamily="49" charset="0"/>
              </a:rPr>
              <a:t> </a:t>
            </a:r>
            <a:r>
              <a:rPr lang="en-US" sz="3400" b="1" dirty="0" smtClean="0">
                <a:latin typeface="Garamond" panose="02020404030301010803" pitchFamily="18" charset="0"/>
                <a:cs typeface="Courier New" pitchFamily="49" charset="0"/>
              </a:rPr>
              <a:t>     </a:t>
            </a:r>
            <a:r>
              <a:rPr lang="en-US" sz="3100" b="1" u="sng" dirty="0" err="1" smtClean="0">
                <a:latin typeface="Garamond" panose="02020404030301010803" pitchFamily="18" charset="0"/>
                <a:cs typeface="Courier New" pitchFamily="49" charset="0"/>
              </a:rPr>
              <a:t>Eg</a:t>
            </a:r>
            <a:r>
              <a:rPr lang="en-US" sz="3100" b="1" u="sng" dirty="0" smtClean="0">
                <a:latin typeface="Garamond" panose="02020404030301010803" pitchFamily="18" charset="0"/>
                <a:cs typeface="Courier New" pitchFamily="49" charset="0"/>
              </a:rPr>
              <a:t>.:</a:t>
            </a:r>
          </a:p>
          <a:p>
            <a:pPr algn="l">
              <a:lnSpc>
                <a:spcPct val="100000"/>
              </a:lnSpc>
              <a:spcBef>
                <a:spcPts val="0"/>
              </a:spcBef>
            </a:pPr>
            <a:endParaRPr lang="en-US" sz="2900" dirty="0" smtClean="0">
              <a:latin typeface="Garamond" panose="02020404030301010803" pitchFamily="18" charset="0"/>
              <a:cs typeface="Courier New" pitchFamily="49" charset="0"/>
            </a:endParaRPr>
          </a:p>
          <a:p>
            <a:pPr lvl="1" algn="l">
              <a:lnSpc>
                <a:spcPct val="100000"/>
              </a:lnSpc>
              <a:spcBef>
                <a:spcPts val="0"/>
              </a:spcBef>
            </a:pPr>
            <a:r>
              <a:rPr lang="en-US" sz="2600" dirty="0" smtClean="0">
                <a:latin typeface="Garamond" panose="02020404030301010803" pitchFamily="18" charset="0"/>
                <a:cs typeface="Courier New" pitchFamily="49" charset="0"/>
              </a:rPr>
              <a:t>p.test1 </a:t>
            </a:r>
            <a:r>
              <a:rPr lang="en-US" sz="2600" dirty="0">
                <a:latin typeface="Garamond" panose="02020404030301010803" pitchFamily="18" charset="0"/>
                <a:cs typeface="Courier New" pitchFamily="49" charset="0"/>
              </a:rPr>
              <a:t>{</a:t>
            </a:r>
          </a:p>
          <a:p>
            <a:pPr lvl="1" algn="l">
              <a:lnSpc>
                <a:spcPct val="100000"/>
              </a:lnSpc>
              <a:spcBef>
                <a:spcPts val="0"/>
              </a:spcBef>
            </a:pPr>
            <a:r>
              <a:rPr lang="en-US" sz="2600" dirty="0">
                <a:latin typeface="Garamond" panose="02020404030301010803" pitchFamily="18" charset="0"/>
                <a:cs typeface="Courier New" pitchFamily="49" charset="0"/>
              </a:rPr>
              <a:t>    white-space: </a:t>
            </a:r>
            <a:r>
              <a:rPr lang="en-US" sz="2600" dirty="0" err="1">
                <a:latin typeface="Garamond" panose="02020404030301010803" pitchFamily="18" charset="0"/>
                <a:cs typeface="Courier New" pitchFamily="49" charset="0"/>
              </a:rPr>
              <a:t>nowrap</a:t>
            </a:r>
            <a:r>
              <a:rPr lang="en-US" sz="2600" dirty="0">
                <a:latin typeface="Garamond" panose="02020404030301010803" pitchFamily="18" charset="0"/>
                <a:cs typeface="Courier New" pitchFamily="49" charset="0"/>
              </a:rPr>
              <a:t>; </a:t>
            </a:r>
          </a:p>
          <a:p>
            <a:pPr lvl="1" algn="l">
              <a:lnSpc>
                <a:spcPct val="100000"/>
              </a:lnSpc>
              <a:spcBef>
                <a:spcPts val="0"/>
              </a:spcBef>
            </a:pPr>
            <a:r>
              <a:rPr lang="en-US" sz="2600" dirty="0">
                <a:latin typeface="Garamond" panose="02020404030301010803" pitchFamily="18" charset="0"/>
                <a:cs typeface="Courier New" pitchFamily="49" charset="0"/>
              </a:rPr>
              <a:t>    width: 200px; </a:t>
            </a:r>
          </a:p>
          <a:p>
            <a:pPr lvl="1" algn="l">
              <a:lnSpc>
                <a:spcPct val="100000"/>
              </a:lnSpc>
              <a:spcBef>
                <a:spcPts val="0"/>
              </a:spcBef>
            </a:pPr>
            <a:r>
              <a:rPr lang="en-US" sz="2600" dirty="0">
                <a:latin typeface="Garamond" panose="02020404030301010803" pitchFamily="18" charset="0"/>
                <a:cs typeface="Courier New" pitchFamily="49" charset="0"/>
              </a:rPr>
              <a:t>    border: 1px solid #000000;</a:t>
            </a:r>
          </a:p>
          <a:p>
            <a:pPr lvl="1" algn="l">
              <a:lnSpc>
                <a:spcPct val="100000"/>
              </a:lnSpc>
              <a:spcBef>
                <a:spcPts val="0"/>
              </a:spcBef>
            </a:pPr>
            <a:r>
              <a:rPr lang="en-US" sz="2600" dirty="0">
                <a:latin typeface="Garamond" panose="02020404030301010803" pitchFamily="18" charset="0"/>
                <a:cs typeface="Courier New" pitchFamily="49" charset="0"/>
              </a:rPr>
              <a:t>    overflow: hidden;</a:t>
            </a:r>
          </a:p>
          <a:p>
            <a:pPr lvl="1" algn="l">
              <a:lnSpc>
                <a:spcPct val="100000"/>
              </a:lnSpc>
              <a:spcBef>
                <a:spcPts val="0"/>
              </a:spcBef>
            </a:pPr>
            <a:r>
              <a:rPr lang="en-US" sz="2600" dirty="0">
                <a:latin typeface="Garamond" panose="02020404030301010803" pitchFamily="18" charset="0"/>
                <a:cs typeface="Courier New" pitchFamily="49" charset="0"/>
              </a:rPr>
              <a:t>    text-overflow: clip; </a:t>
            </a:r>
          </a:p>
          <a:p>
            <a:pPr lvl="1" algn="l">
              <a:lnSpc>
                <a:spcPct val="100000"/>
              </a:lnSpc>
              <a:spcBef>
                <a:spcPts val="0"/>
              </a:spcBef>
            </a:pPr>
            <a:r>
              <a:rPr lang="en-US" sz="2600" dirty="0">
                <a:latin typeface="Garamond" panose="02020404030301010803" pitchFamily="18" charset="0"/>
                <a:cs typeface="Courier New" pitchFamily="49" charset="0"/>
              </a:rPr>
              <a:t>}</a:t>
            </a:r>
          </a:p>
          <a:p>
            <a:pPr lvl="1" algn="l">
              <a:lnSpc>
                <a:spcPct val="100000"/>
              </a:lnSpc>
              <a:spcBef>
                <a:spcPts val="0"/>
              </a:spcBef>
            </a:pPr>
            <a:endParaRPr lang="en-US" sz="2600" dirty="0">
              <a:latin typeface="Garamond" panose="02020404030301010803" pitchFamily="18" charset="0"/>
              <a:cs typeface="Courier New" pitchFamily="49" charset="0"/>
            </a:endParaRPr>
          </a:p>
          <a:p>
            <a:pPr lvl="1" algn="l">
              <a:lnSpc>
                <a:spcPct val="100000"/>
              </a:lnSpc>
              <a:spcBef>
                <a:spcPts val="0"/>
              </a:spcBef>
            </a:pPr>
            <a:r>
              <a:rPr lang="en-US" sz="2600" dirty="0">
                <a:latin typeface="Garamond" panose="02020404030301010803" pitchFamily="18" charset="0"/>
                <a:cs typeface="Courier New" pitchFamily="49" charset="0"/>
              </a:rPr>
              <a:t>p.test2 </a:t>
            </a:r>
            <a:r>
              <a:rPr lang="en-US" sz="2600" dirty="0" smtClean="0">
                <a:latin typeface="Garamond" panose="02020404030301010803" pitchFamily="18" charset="0"/>
                <a:cs typeface="Courier New" pitchFamily="49" charset="0"/>
              </a:rPr>
              <a:t>{                                                            </a:t>
            </a:r>
            <a:r>
              <a:rPr lang="en-US" sz="2600" u="sng" dirty="0" smtClean="0">
                <a:latin typeface="Garamond" panose="02020404030301010803" pitchFamily="18" charset="0"/>
                <a:cs typeface="Courier New" pitchFamily="49" charset="0"/>
              </a:rPr>
              <a:t>On hovering over element – It shows overflowed content     </a:t>
            </a:r>
            <a:endParaRPr lang="en-US" sz="2600" u="sng" dirty="0">
              <a:latin typeface="Garamond" panose="02020404030301010803" pitchFamily="18" charset="0"/>
              <a:cs typeface="Courier New" pitchFamily="49" charset="0"/>
            </a:endParaRPr>
          </a:p>
          <a:p>
            <a:pPr lvl="1" algn="l">
              <a:lnSpc>
                <a:spcPct val="100000"/>
              </a:lnSpc>
              <a:spcBef>
                <a:spcPts val="0"/>
              </a:spcBef>
            </a:pPr>
            <a:r>
              <a:rPr lang="en-US" sz="2600" dirty="0">
                <a:latin typeface="Garamond" panose="02020404030301010803" pitchFamily="18" charset="0"/>
                <a:cs typeface="Courier New" pitchFamily="49" charset="0"/>
              </a:rPr>
              <a:t>    white-space: </a:t>
            </a:r>
            <a:r>
              <a:rPr lang="en-US" sz="2600" dirty="0" err="1">
                <a:latin typeface="Garamond" panose="02020404030301010803" pitchFamily="18" charset="0"/>
                <a:cs typeface="Courier New" pitchFamily="49" charset="0"/>
              </a:rPr>
              <a:t>nowrap</a:t>
            </a:r>
            <a:r>
              <a:rPr lang="en-US" sz="2600" dirty="0">
                <a:latin typeface="Garamond" panose="02020404030301010803" pitchFamily="18" charset="0"/>
                <a:cs typeface="Courier New" pitchFamily="49" charset="0"/>
              </a:rPr>
              <a:t>; </a:t>
            </a:r>
            <a:r>
              <a:rPr lang="en-US" sz="2600" dirty="0" smtClean="0">
                <a:latin typeface="Garamond" panose="02020404030301010803" pitchFamily="18" charset="0"/>
                <a:cs typeface="Courier New" pitchFamily="49" charset="0"/>
              </a:rPr>
              <a:t>                                    </a:t>
            </a:r>
            <a:r>
              <a:rPr lang="en-US" sz="2600" dirty="0" err="1" smtClean="0">
                <a:latin typeface="Garamond" panose="02020404030301010803" pitchFamily="18" charset="0"/>
                <a:cs typeface="Courier New" pitchFamily="49" charset="0"/>
              </a:rPr>
              <a:t>div.test:hover</a:t>
            </a:r>
            <a:r>
              <a:rPr lang="en-US" sz="2600" dirty="0" smtClean="0">
                <a:latin typeface="Garamond" panose="02020404030301010803" pitchFamily="18" charset="0"/>
                <a:cs typeface="Courier New" pitchFamily="49" charset="0"/>
              </a:rPr>
              <a:t> </a:t>
            </a:r>
            <a:r>
              <a:rPr lang="en-US" sz="2600" dirty="0">
                <a:latin typeface="Garamond" panose="02020404030301010803" pitchFamily="18" charset="0"/>
                <a:cs typeface="Courier New" pitchFamily="49" charset="0"/>
              </a:rPr>
              <a:t>{ </a:t>
            </a:r>
          </a:p>
          <a:p>
            <a:pPr lvl="1" algn="l">
              <a:lnSpc>
                <a:spcPct val="100000"/>
              </a:lnSpc>
              <a:spcBef>
                <a:spcPts val="0"/>
              </a:spcBef>
            </a:pPr>
            <a:r>
              <a:rPr lang="en-US" sz="2600" dirty="0">
                <a:latin typeface="Garamond" panose="02020404030301010803" pitchFamily="18" charset="0"/>
                <a:cs typeface="Courier New" pitchFamily="49" charset="0"/>
              </a:rPr>
              <a:t>    width: 200px; </a:t>
            </a:r>
            <a:r>
              <a:rPr lang="en-US" sz="2600" dirty="0" smtClean="0">
                <a:latin typeface="Garamond" panose="02020404030301010803" pitchFamily="18" charset="0"/>
                <a:cs typeface="Courier New" pitchFamily="49" charset="0"/>
              </a:rPr>
              <a:t>			         text-overflow</a:t>
            </a:r>
            <a:r>
              <a:rPr lang="en-US" sz="2600" dirty="0">
                <a:latin typeface="Garamond" panose="02020404030301010803" pitchFamily="18" charset="0"/>
                <a:cs typeface="Courier New" pitchFamily="49" charset="0"/>
              </a:rPr>
              <a:t>: inherit;</a:t>
            </a:r>
          </a:p>
          <a:p>
            <a:pPr lvl="1" algn="l">
              <a:lnSpc>
                <a:spcPct val="100000"/>
              </a:lnSpc>
              <a:spcBef>
                <a:spcPts val="0"/>
              </a:spcBef>
            </a:pPr>
            <a:r>
              <a:rPr lang="en-US" sz="2600" dirty="0">
                <a:latin typeface="Garamond" panose="02020404030301010803" pitchFamily="18" charset="0"/>
                <a:cs typeface="Courier New" pitchFamily="49" charset="0"/>
              </a:rPr>
              <a:t>    border: 1px solid #000000; </a:t>
            </a:r>
            <a:r>
              <a:rPr lang="en-US" sz="2600" dirty="0" smtClean="0">
                <a:latin typeface="Garamond" panose="02020404030301010803" pitchFamily="18" charset="0"/>
                <a:cs typeface="Courier New" pitchFamily="49" charset="0"/>
              </a:rPr>
              <a:t>                           overflow</a:t>
            </a:r>
            <a:r>
              <a:rPr lang="en-US" sz="2600" dirty="0">
                <a:latin typeface="Garamond" panose="02020404030301010803" pitchFamily="18" charset="0"/>
                <a:cs typeface="Courier New" pitchFamily="49" charset="0"/>
              </a:rPr>
              <a:t>: visible;</a:t>
            </a:r>
          </a:p>
          <a:p>
            <a:pPr lvl="1" algn="l">
              <a:lnSpc>
                <a:spcPct val="100000"/>
              </a:lnSpc>
              <a:spcBef>
                <a:spcPts val="0"/>
              </a:spcBef>
            </a:pPr>
            <a:r>
              <a:rPr lang="en-US" sz="2600" dirty="0" smtClean="0">
                <a:latin typeface="Garamond" panose="02020404030301010803" pitchFamily="18" charset="0"/>
                <a:cs typeface="Courier New" pitchFamily="49" charset="0"/>
              </a:rPr>
              <a:t>    overflow: hidden;                                            }                            </a:t>
            </a:r>
          </a:p>
          <a:p>
            <a:pPr lvl="1" algn="l">
              <a:lnSpc>
                <a:spcPct val="100000"/>
              </a:lnSpc>
              <a:spcBef>
                <a:spcPts val="0"/>
              </a:spcBef>
            </a:pPr>
            <a:r>
              <a:rPr lang="en-US" sz="2600" dirty="0" smtClean="0">
                <a:latin typeface="Garamond" panose="02020404030301010803" pitchFamily="18" charset="0"/>
                <a:cs typeface="Courier New" pitchFamily="49" charset="0"/>
              </a:rPr>
              <a:t>    </a:t>
            </a:r>
            <a:r>
              <a:rPr lang="en-US" sz="2600" dirty="0">
                <a:latin typeface="Garamond" panose="02020404030301010803" pitchFamily="18" charset="0"/>
                <a:cs typeface="Courier New" pitchFamily="49" charset="0"/>
              </a:rPr>
              <a:t>text-overflow: ellipsis; </a:t>
            </a:r>
          </a:p>
          <a:p>
            <a:pPr lvl="1" algn="l">
              <a:lnSpc>
                <a:spcPct val="100000"/>
              </a:lnSpc>
              <a:spcBef>
                <a:spcPts val="0"/>
              </a:spcBef>
            </a:pPr>
            <a:r>
              <a:rPr lang="en-US" sz="2600" dirty="0">
                <a:latin typeface="Garamond" panose="02020404030301010803" pitchFamily="18" charset="0"/>
                <a:cs typeface="Courier New" pitchFamily="49" charset="0"/>
              </a:rPr>
              <a:t>}</a:t>
            </a:r>
          </a:p>
          <a:p>
            <a:pPr algn="l"/>
            <a:endParaRPr lang="en-US" dirty="0" smtClean="0">
              <a:latin typeface="Garamond" panose="02020404030301010803" pitchFamily="18" charset="0"/>
              <a:cs typeface="Courier New" pitchFamily="49" charset="0"/>
            </a:endParaRPr>
          </a:p>
        </p:txBody>
      </p:sp>
      <p:pic>
        <p:nvPicPr>
          <p:cNvPr id="3" name="Picture 2"/>
          <p:cNvPicPr>
            <a:picLocks noChangeAspect="1"/>
          </p:cNvPicPr>
          <p:nvPr/>
        </p:nvPicPr>
        <p:blipFill>
          <a:blip r:embed="rId3"/>
          <a:stretch>
            <a:fillRect/>
          </a:stretch>
        </p:blipFill>
        <p:spPr>
          <a:xfrm>
            <a:off x="5010277" y="2775291"/>
            <a:ext cx="3916010" cy="1609493"/>
          </a:xfrm>
          <a:prstGeom prst="rect">
            <a:avLst/>
          </a:prstGeom>
        </p:spPr>
      </p:pic>
    </p:spTree>
    <p:extLst>
      <p:ext uri="{BB962C8B-B14F-4D97-AF65-F5344CB8AC3E}">
        <p14:creationId xmlns:p14="http://schemas.microsoft.com/office/powerpoint/2010/main" val="293814332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a:xfrm>
            <a:off x="609600" y="914400"/>
            <a:ext cx="7696200" cy="55626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defRPr/>
            </a:pPr>
            <a:endParaRPr lang="en-US" sz="3600" dirty="0"/>
          </a:p>
        </p:txBody>
      </p:sp>
      <p:sp>
        <p:nvSpPr>
          <p:cNvPr id="6" name="Rectangle 2"/>
          <p:cNvSpPr txBox="1">
            <a:spLocks noChangeArrowheads="1"/>
          </p:cNvSpPr>
          <p:nvPr/>
        </p:nvSpPr>
        <p:spPr>
          <a:xfrm>
            <a:off x="304800" y="261939"/>
            <a:ext cx="11601450" cy="41864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sv-SE" sz="3600" b="1" u="sng" dirty="0" smtClean="0">
                <a:latin typeface="Garamond" panose="02020404030301010803" pitchFamily="18" charset="0"/>
                <a:cs typeface="Arial" charset="0"/>
              </a:rPr>
              <a:t>CSS3 Transforms</a:t>
            </a:r>
          </a:p>
        </p:txBody>
      </p:sp>
      <p:sp>
        <p:nvSpPr>
          <p:cNvPr id="7" name="Rectangle 3"/>
          <p:cNvSpPr txBox="1">
            <a:spLocks noChangeArrowheads="1"/>
          </p:cNvSpPr>
          <p:nvPr/>
        </p:nvSpPr>
        <p:spPr>
          <a:xfrm>
            <a:off x="283029" y="811213"/>
            <a:ext cx="11468100" cy="5796416"/>
          </a:xfrm>
          <a:prstGeom prst="rect">
            <a:avLst/>
          </a:prstGeom>
        </p:spPr>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400" dirty="0" smtClean="0">
                <a:latin typeface="Garamond" panose="02020404030301010803" pitchFamily="18" charset="0"/>
                <a:cs typeface="Courier New" pitchFamily="49" charset="0"/>
              </a:rPr>
              <a:t>CSS3 transforms allow you to translate, rotate, scale, and skew elements. CSS3 supports 2D and 3D transformations.</a:t>
            </a:r>
          </a:p>
          <a:p>
            <a:pPr algn="l"/>
            <a:endParaRPr lang="en-US" sz="3400" dirty="0" smtClean="0">
              <a:latin typeface="Garamond" panose="02020404030301010803" pitchFamily="18" charset="0"/>
              <a:cs typeface="Courier New" pitchFamily="49" charset="0"/>
            </a:endParaRPr>
          </a:p>
          <a:p>
            <a:pPr algn="l"/>
            <a:r>
              <a:rPr lang="en-US" sz="3400" b="1" u="sng" dirty="0" smtClean="0">
                <a:latin typeface="Garamond" panose="02020404030301010803" pitchFamily="18" charset="0"/>
                <a:cs typeface="Courier New" pitchFamily="49" charset="0"/>
              </a:rPr>
              <a:t>CSS3 2D Transforms</a:t>
            </a:r>
            <a:endParaRPr lang="en-US" sz="3400" b="1" u="sng" dirty="0">
              <a:latin typeface="Garamond" panose="02020404030301010803" pitchFamily="18" charset="0"/>
              <a:cs typeface="Courier New" pitchFamily="49" charset="0"/>
            </a:endParaRPr>
          </a:p>
          <a:p>
            <a:pPr algn="l"/>
            <a:r>
              <a:rPr lang="en-US" sz="3400" dirty="0" smtClean="0">
                <a:latin typeface="Garamond" panose="02020404030301010803" pitchFamily="18" charset="0"/>
                <a:cs typeface="Courier New" pitchFamily="49" charset="0"/>
              </a:rPr>
              <a:t>It has following 2D </a:t>
            </a:r>
            <a:r>
              <a:rPr lang="en-US" sz="3400" dirty="0">
                <a:latin typeface="Garamond" panose="02020404030301010803" pitchFamily="18" charset="0"/>
                <a:cs typeface="Courier New" pitchFamily="49" charset="0"/>
              </a:rPr>
              <a:t>transformation methods:</a:t>
            </a:r>
          </a:p>
          <a:p>
            <a:pPr algn="l"/>
            <a:endParaRPr lang="en-US" sz="3400" dirty="0">
              <a:latin typeface="Garamond" panose="02020404030301010803" pitchFamily="18" charset="0"/>
              <a:cs typeface="Courier New" pitchFamily="49" charset="0"/>
            </a:endParaRPr>
          </a:p>
          <a:p>
            <a:pPr algn="l"/>
            <a:r>
              <a:rPr lang="en-US" sz="3400" dirty="0">
                <a:latin typeface="Garamond" panose="02020404030301010803" pitchFamily="18" charset="0"/>
                <a:cs typeface="Courier New" pitchFamily="49" charset="0"/>
              </a:rPr>
              <a:t>transform</a:t>
            </a:r>
            <a:r>
              <a:rPr lang="en-US" sz="3400" dirty="0" smtClean="0">
                <a:latin typeface="Garamond" panose="02020404030301010803" pitchFamily="18" charset="0"/>
                <a:cs typeface="Courier New" pitchFamily="49" charset="0"/>
              </a:rPr>
              <a:t>: translate()</a:t>
            </a:r>
            <a:endParaRPr lang="en-US" sz="3400" dirty="0">
              <a:latin typeface="Garamond" panose="02020404030301010803" pitchFamily="18" charset="0"/>
              <a:cs typeface="Courier New" pitchFamily="49" charset="0"/>
            </a:endParaRPr>
          </a:p>
          <a:p>
            <a:pPr algn="l"/>
            <a:r>
              <a:rPr lang="en-US" sz="3400" dirty="0">
                <a:latin typeface="Garamond" panose="02020404030301010803" pitchFamily="18" charset="0"/>
                <a:cs typeface="Courier New" pitchFamily="49" charset="0"/>
              </a:rPr>
              <a:t>transform: </a:t>
            </a:r>
            <a:r>
              <a:rPr lang="en-US" sz="3400" dirty="0" smtClean="0">
                <a:latin typeface="Garamond" panose="02020404030301010803" pitchFamily="18" charset="0"/>
                <a:cs typeface="Courier New" pitchFamily="49" charset="0"/>
              </a:rPr>
              <a:t>rotate()</a:t>
            </a:r>
            <a:endParaRPr lang="en-US" sz="3400" dirty="0">
              <a:latin typeface="Garamond" panose="02020404030301010803" pitchFamily="18" charset="0"/>
              <a:cs typeface="Courier New" pitchFamily="49" charset="0"/>
            </a:endParaRPr>
          </a:p>
          <a:p>
            <a:pPr algn="l"/>
            <a:r>
              <a:rPr lang="en-US" sz="3400" dirty="0">
                <a:latin typeface="Garamond" panose="02020404030301010803" pitchFamily="18" charset="0"/>
                <a:cs typeface="Courier New" pitchFamily="49" charset="0"/>
              </a:rPr>
              <a:t>transform: </a:t>
            </a:r>
            <a:r>
              <a:rPr lang="en-US" sz="3400" dirty="0" smtClean="0">
                <a:latin typeface="Garamond" panose="02020404030301010803" pitchFamily="18" charset="0"/>
                <a:cs typeface="Courier New" pitchFamily="49" charset="0"/>
              </a:rPr>
              <a:t>scale()</a:t>
            </a:r>
          </a:p>
          <a:p>
            <a:pPr algn="l"/>
            <a:r>
              <a:rPr lang="en-US" sz="3400" dirty="0" smtClean="0">
                <a:latin typeface="Garamond" panose="02020404030301010803" pitchFamily="18" charset="0"/>
                <a:cs typeface="Courier New" pitchFamily="49" charset="0"/>
              </a:rPr>
              <a:t>transform: </a:t>
            </a:r>
            <a:r>
              <a:rPr lang="en-US" sz="3400" dirty="0" err="1" smtClean="0">
                <a:latin typeface="Garamond" panose="02020404030301010803" pitchFamily="18" charset="0"/>
                <a:cs typeface="Courier New" pitchFamily="49" charset="0"/>
              </a:rPr>
              <a:t>skewX</a:t>
            </a:r>
            <a:r>
              <a:rPr lang="en-US" sz="3400" dirty="0" smtClean="0">
                <a:latin typeface="Garamond" panose="02020404030301010803" pitchFamily="18" charset="0"/>
                <a:cs typeface="Courier New" pitchFamily="49" charset="0"/>
              </a:rPr>
              <a:t>()</a:t>
            </a:r>
          </a:p>
          <a:p>
            <a:pPr algn="l"/>
            <a:r>
              <a:rPr lang="en-US" sz="3400" dirty="0" smtClean="0">
                <a:latin typeface="Garamond" panose="02020404030301010803" pitchFamily="18" charset="0"/>
                <a:cs typeface="Courier New" pitchFamily="49" charset="0"/>
              </a:rPr>
              <a:t>transform: </a:t>
            </a:r>
            <a:r>
              <a:rPr lang="en-US" sz="3400" dirty="0" err="1" smtClean="0">
                <a:latin typeface="Garamond" panose="02020404030301010803" pitchFamily="18" charset="0"/>
                <a:cs typeface="Courier New" pitchFamily="49" charset="0"/>
              </a:rPr>
              <a:t>skewY</a:t>
            </a:r>
            <a:r>
              <a:rPr lang="en-US" sz="3400" dirty="0" smtClean="0">
                <a:latin typeface="Garamond" panose="02020404030301010803" pitchFamily="18" charset="0"/>
                <a:cs typeface="Courier New" pitchFamily="49" charset="0"/>
              </a:rPr>
              <a:t>()</a:t>
            </a:r>
          </a:p>
          <a:p>
            <a:pPr algn="l"/>
            <a:r>
              <a:rPr lang="en-US" sz="3400" dirty="0" smtClean="0">
                <a:latin typeface="Garamond" panose="02020404030301010803" pitchFamily="18" charset="0"/>
                <a:cs typeface="Courier New" pitchFamily="49" charset="0"/>
              </a:rPr>
              <a:t>transform: matrix()</a:t>
            </a:r>
          </a:p>
          <a:p>
            <a:pPr algn="l"/>
            <a:endParaRPr lang="en-US" sz="3400" dirty="0">
              <a:latin typeface="Garamond" panose="02020404030301010803" pitchFamily="18" charset="0"/>
              <a:cs typeface="Courier New" pitchFamily="49" charset="0"/>
            </a:endParaRPr>
          </a:p>
          <a:p>
            <a:pPr algn="l"/>
            <a:r>
              <a:rPr lang="en-US" sz="3400" b="1" u="sng" dirty="0" smtClean="0">
                <a:latin typeface="Garamond" panose="02020404030301010803" pitchFamily="18" charset="0"/>
                <a:cs typeface="Courier New" pitchFamily="49" charset="0"/>
              </a:rPr>
              <a:t>Example-</a:t>
            </a:r>
          </a:p>
          <a:p>
            <a:pPr algn="l"/>
            <a:r>
              <a:rPr lang="en-US" sz="3400" dirty="0">
                <a:latin typeface="Garamond" panose="02020404030301010803" pitchFamily="18" charset="0"/>
                <a:cs typeface="Courier New" pitchFamily="49" charset="0"/>
              </a:rPr>
              <a:t>div {transform: translate(50px,100px); }</a:t>
            </a:r>
            <a:br>
              <a:rPr lang="en-US" sz="3400" dirty="0">
                <a:latin typeface="Garamond" panose="02020404030301010803" pitchFamily="18" charset="0"/>
                <a:cs typeface="Courier New" pitchFamily="49" charset="0"/>
              </a:rPr>
            </a:br>
            <a:r>
              <a:rPr lang="en-US" sz="3400" dirty="0">
                <a:latin typeface="Garamond" panose="02020404030301010803" pitchFamily="18" charset="0"/>
                <a:cs typeface="Courier New" pitchFamily="49" charset="0"/>
              </a:rPr>
              <a:t>div { </a:t>
            </a:r>
            <a:r>
              <a:rPr lang="en-US" sz="3400" dirty="0" smtClean="0">
                <a:latin typeface="Garamond" panose="02020404030301010803" pitchFamily="18" charset="0"/>
                <a:cs typeface="Courier New" pitchFamily="49" charset="0"/>
              </a:rPr>
              <a:t>transform</a:t>
            </a:r>
            <a:r>
              <a:rPr lang="en-US" sz="3400" dirty="0">
                <a:latin typeface="Garamond" panose="02020404030301010803" pitchFamily="18" charset="0"/>
                <a:cs typeface="Courier New" pitchFamily="49" charset="0"/>
              </a:rPr>
              <a:t>: rotate(20deg</a:t>
            </a:r>
            <a:r>
              <a:rPr lang="en-US" sz="3400" dirty="0" smtClean="0">
                <a:latin typeface="Garamond" panose="02020404030301010803" pitchFamily="18" charset="0"/>
                <a:cs typeface="Courier New" pitchFamily="49" charset="0"/>
              </a:rPr>
              <a:t>); }</a:t>
            </a:r>
            <a:endParaRPr lang="en-US" sz="3400" dirty="0">
              <a:latin typeface="Garamond" panose="02020404030301010803" pitchFamily="18" charset="0"/>
              <a:cs typeface="Courier New" pitchFamily="49" charset="0"/>
            </a:endParaRPr>
          </a:p>
        </p:txBody>
      </p:sp>
    </p:spTree>
    <p:extLst>
      <p:ext uri="{BB962C8B-B14F-4D97-AF65-F5344CB8AC3E}">
        <p14:creationId xmlns:p14="http://schemas.microsoft.com/office/powerpoint/2010/main" val="2876821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39" y="279400"/>
            <a:ext cx="11524343" cy="70382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smtClean="0">
                <a:latin typeface="Garamond" panose="02020404030301010803" pitchFamily="18" charset="0"/>
                <a:cs typeface="Arabic Typesetting" panose="03020402040406030203" pitchFamily="66" charset="-78"/>
              </a:rPr>
              <a:t>CSS</a:t>
            </a:r>
            <a:endParaRPr lang="en-US" sz="3600" b="1" dirty="0">
              <a:latin typeface="Garamond" panose="02020404030301010803" pitchFamily="18" charset="0"/>
              <a:cs typeface="Arabic Typesetting" panose="03020402040406030203" pitchFamily="66" charset="-78"/>
            </a:endParaRPr>
          </a:p>
        </p:txBody>
      </p:sp>
      <p:sp>
        <p:nvSpPr>
          <p:cNvPr id="4" name="TextBox 3"/>
          <p:cNvSpPr txBox="1"/>
          <p:nvPr/>
        </p:nvSpPr>
        <p:spPr>
          <a:xfrm>
            <a:off x="449939" y="1043757"/>
            <a:ext cx="11344825" cy="4574329"/>
          </a:xfrm>
          <a:prstGeom prst="rect">
            <a:avLst/>
          </a:prstGeom>
          <a:noFill/>
        </p:spPr>
        <p:txBody>
          <a:bodyPr wrap="square" rtlCol="0">
            <a:spAutoFit/>
          </a:bodyPr>
          <a:lstStyle/>
          <a:p>
            <a:pPr algn="ctr"/>
            <a:r>
              <a:rPr lang="en-US" sz="2800" b="1" u="sng" dirty="0" smtClean="0">
                <a:latin typeface="Garamond" panose="02020404030301010803" pitchFamily="18" charset="0"/>
              </a:rPr>
              <a:t>Advantages</a:t>
            </a:r>
          </a:p>
          <a:p>
            <a:endParaRPr lang="en-US" sz="1200" dirty="0">
              <a:latin typeface="Garamond" panose="02020404030301010803" pitchFamily="18" charset="0"/>
            </a:endParaRPr>
          </a:p>
          <a:p>
            <a:pPr marL="457200" indent="-457200">
              <a:lnSpc>
                <a:spcPct val="150000"/>
              </a:lnSpc>
              <a:buFont typeface="Arial" panose="020B0604020202020204" pitchFamily="34" charset="0"/>
              <a:buChar char="•"/>
            </a:pPr>
            <a:r>
              <a:rPr lang="en-US" sz="2450" dirty="0" smtClean="0">
                <a:latin typeface="Garamond" panose="02020404030301010803" pitchFamily="18" charset="0"/>
              </a:rPr>
              <a:t>A web application will </a:t>
            </a:r>
            <a:r>
              <a:rPr lang="en-US" sz="2450" dirty="0" smtClean="0">
                <a:latin typeface="Garamond" panose="02020404030301010803" pitchFamily="18" charset="0"/>
              </a:rPr>
              <a:t>contain </a:t>
            </a:r>
            <a:r>
              <a:rPr lang="en-US" sz="2450" dirty="0" smtClean="0">
                <a:latin typeface="Garamond" panose="02020404030301010803" pitchFamily="18" charset="0"/>
              </a:rPr>
              <a:t>hundreds of web pages, which are created using HTML.</a:t>
            </a:r>
          </a:p>
          <a:p>
            <a:pPr marL="457200" indent="-457200">
              <a:lnSpc>
                <a:spcPct val="150000"/>
              </a:lnSpc>
              <a:buFont typeface="Arial" panose="020B0604020202020204" pitchFamily="34" charset="0"/>
              <a:buChar char="•"/>
            </a:pPr>
            <a:endParaRPr lang="en-US" sz="1100" dirty="0">
              <a:latin typeface="Garamond" panose="02020404030301010803" pitchFamily="18" charset="0"/>
            </a:endParaRPr>
          </a:p>
          <a:p>
            <a:pPr marL="457200" indent="-457200">
              <a:lnSpc>
                <a:spcPct val="150000"/>
              </a:lnSpc>
              <a:buFont typeface="Arial" panose="020B0604020202020204" pitchFamily="34" charset="0"/>
              <a:buChar char="•"/>
            </a:pPr>
            <a:r>
              <a:rPr lang="en-US" sz="2450" dirty="0" smtClean="0">
                <a:latin typeface="Garamond" panose="02020404030301010803" pitchFamily="18" charset="0"/>
              </a:rPr>
              <a:t>Formatting these HTML pages will be a laborious process, as formatting elements need to be applied to </a:t>
            </a:r>
            <a:r>
              <a:rPr lang="en-US" sz="2450" dirty="0" smtClean="0">
                <a:latin typeface="Garamond" panose="02020404030301010803" pitchFamily="18" charset="0"/>
              </a:rPr>
              <a:t>every </a:t>
            </a:r>
            <a:r>
              <a:rPr lang="en-US" sz="2450" dirty="0" smtClean="0">
                <a:latin typeface="Garamond" panose="02020404030301010803" pitchFamily="18" charset="0"/>
              </a:rPr>
              <a:t>page.</a:t>
            </a:r>
          </a:p>
          <a:p>
            <a:pPr marL="457200" indent="-457200">
              <a:lnSpc>
                <a:spcPct val="150000"/>
              </a:lnSpc>
              <a:buFont typeface="Arial" panose="020B0604020202020204" pitchFamily="34" charset="0"/>
              <a:buChar char="•"/>
            </a:pPr>
            <a:endParaRPr lang="en-US" sz="1000" dirty="0">
              <a:latin typeface="Garamond" panose="02020404030301010803" pitchFamily="18" charset="0"/>
            </a:endParaRPr>
          </a:p>
          <a:p>
            <a:pPr marL="457200" indent="-457200">
              <a:lnSpc>
                <a:spcPct val="150000"/>
              </a:lnSpc>
              <a:buFont typeface="Arial" panose="020B0604020202020204" pitchFamily="34" charset="0"/>
              <a:buChar char="•"/>
            </a:pPr>
            <a:r>
              <a:rPr lang="en-US" sz="2450" dirty="0" smtClean="0">
                <a:latin typeface="Garamond" panose="02020404030301010803" pitchFamily="18" charset="0"/>
              </a:rPr>
              <a:t>CSS saves lots of work as we can change the appearance and layout of all the web pages by editing just one single CSS file.</a:t>
            </a:r>
          </a:p>
          <a:p>
            <a:pPr>
              <a:lnSpc>
                <a:spcPct val="150000"/>
              </a:lnSpc>
            </a:pPr>
            <a:endParaRPr lang="en-US" sz="2400" dirty="0">
              <a:latin typeface="Garamond" panose="02020404030301010803" pitchFamily="18" charset="0"/>
            </a:endParaRPr>
          </a:p>
        </p:txBody>
      </p:sp>
    </p:spTree>
    <p:extLst>
      <p:ext uri="{BB962C8B-B14F-4D97-AF65-F5344CB8AC3E}">
        <p14:creationId xmlns:p14="http://schemas.microsoft.com/office/powerpoint/2010/main" val="214467315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a:xfrm>
            <a:off x="609600" y="914400"/>
            <a:ext cx="7696200" cy="55626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defRPr/>
            </a:pPr>
            <a:endParaRPr lang="en-US" sz="3600" dirty="0"/>
          </a:p>
        </p:txBody>
      </p:sp>
      <p:sp>
        <p:nvSpPr>
          <p:cNvPr id="6" name="Rectangle 2"/>
          <p:cNvSpPr txBox="1">
            <a:spLocks noChangeArrowheads="1"/>
          </p:cNvSpPr>
          <p:nvPr/>
        </p:nvSpPr>
        <p:spPr>
          <a:xfrm>
            <a:off x="304800" y="261938"/>
            <a:ext cx="11601450" cy="5492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sv-SE" sz="3600" b="1" u="sng" dirty="0" smtClean="0">
                <a:latin typeface="Garamond" panose="02020404030301010803" pitchFamily="18" charset="0"/>
                <a:cs typeface="Arial" charset="0"/>
              </a:rPr>
              <a:t>CSS3 Transforms</a:t>
            </a:r>
          </a:p>
        </p:txBody>
      </p:sp>
      <p:sp>
        <p:nvSpPr>
          <p:cNvPr id="7" name="Rectangle 3"/>
          <p:cNvSpPr txBox="1">
            <a:spLocks noChangeArrowheads="1"/>
          </p:cNvSpPr>
          <p:nvPr/>
        </p:nvSpPr>
        <p:spPr>
          <a:xfrm>
            <a:off x="283029" y="811213"/>
            <a:ext cx="11468100" cy="5796416"/>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400" b="1" u="sng" dirty="0">
                <a:latin typeface="Garamond" panose="02020404030301010803" pitchFamily="18" charset="0"/>
                <a:cs typeface="Courier New" pitchFamily="49" charset="0"/>
              </a:rPr>
              <a:t>CSS3 3D Transforms</a:t>
            </a:r>
          </a:p>
          <a:p>
            <a:pPr algn="l"/>
            <a:r>
              <a:rPr lang="en-US" sz="3400" dirty="0">
                <a:latin typeface="Garamond" panose="02020404030301010803" pitchFamily="18" charset="0"/>
                <a:cs typeface="Courier New" pitchFamily="49" charset="0"/>
              </a:rPr>
              <a:t>It has following 3D transformation methods:</a:t>
            </a:r>
          </a:p>
          <a:p>
            <a:pPr algn="l"/>
            <a:endParaRPr lang="en-US" sz="3400" dirty="0">
              <a:latin typeface="Garamond" panose="02020404030301010803" pitchFamily="18" charset="0"/>
              <a:cs typeface="Courier New" pitchFamily="49" charset="0"/>
            </a:endParaRPr>
          </a:p>
          <a:p>
            <a:pPr algn="l"/>
            <a:r>
              <a:rPr lang="en-US" sz="3400" dirty="0">
                <a:latin typeface="Garamond" panose="02020404030301010803" pitchFamily="18" charset="0"/>
                <a:cs typeface="Courier New" pitchFamily="49" charset="0"/>
              </a:rPr>
              <a:t>transform: </a:t>
            </a:r>
            <a:r>
              <a:rPr lang="en-US" sz="3400" dirty="0" err="1">
                <a:latin typeface="Garamond" panose="02020404030301010803" pitchFamily="18" charset="0"/>
                <a:cs typeface="Courier New" pitchFamily="49" charset="0"/>
              </a:rPr>
              <a:t>rotateX</a:t>
            </a:r>
            <a:r>
              <a:rPr lang="en-US" sz="3400" dirty="0">
                <a:latin typeface="Garamond" panose="02020404030301010803" pitchFamily="18" charset="0"/>
                <a:cs typeface="Courier New" pitchFamily="49" charset="0"/>
              </a:rPr>
              <a:t>()</a:t>
            </a:r>
          </a:p>
          <a:p>
            <a:pPr algn="l"/>
            <a:r>
              <a:rPr lang="en-US" sz="3400" dirty="0">
                <a:latin typeface="Garamond" panose="02020404030301010803" pitchFamily="18" charset="0"/>
                <a:cs typeface="Courier New" pitchFamily="49" charset="0"/>
              </a:rPr>
              <a:t>transform: </a:t>
            </a:r>
            <a:r>
              <a:rPr lang="en-US" sz="3400" dirty="0" err="1">
                <a:latin typeface="Garamond" panose="02020404030301010803" pitchFamily="18" charset="0"/>
                <a:cs typeface="Courier New" pitchFamily="49" charset="0"/>
              </a:rPr>
              <a:t>rotateY</a:t>
            </a:r>
            <a:r>
              <a:rPr lang="en-US" sz="3400" dirty="0">
                <a:latin typeface="Garamond" panose="02020404030301010803" pitchFamily="18" charset="0"/>
                <a:cs typeface="Courier New" pitchFamily="49" charset="0"/>
              </a:rPr>
              <a:t>()</a:t>
            </a:r>
          </a:p>
          <a:p>
            <a:pPr algn="l"/>
            <a:r>
              <a:rPr lang="en-US" sz="3400" dirty="0">
                <a:latin typeface="Garamond" panose="02020404030301010803" pitchFamily="18" charset="0"/>
                <a:cs typeface="Courier New" pitchFamily="49" charset="0"/>
              </a:rPr>
              <a:t>transform: </a:t>
            </a:r>
            <a:r>
              <a:rPr lang="en-US" sz="3400" dirty="0" err="1">
                <a:latin typeface="Garamond" panose="02020404030301010803" pitchFamily="18" charset="0"/>
                <a:cs typeface="Courier New" pitchFamily="49" charset="0"/>
              </a:rPr>
              <a:t>rotateZ</a:t>
            </a:r>
            <a:r>
              <a:rPr lang="en-US" sz="3400" dirty="0" smtClean="0">
                <a:latin typeface="Garamond" panose="02020404030301010803" pitchFamily="18" charset="0"/>
                <a:cs typeface="Courier New" pitchFamily="49" charset="0"/>
              </a:rPr>
              <a:t>()</a:t>
            </a:r>
          </a:p>
          <a:p>
            <a:pPr algn="l"/>
            <a:endParaRPr lang="en-US" sz="3400" dirty="0">
              <a:latin typeface="Garamond" panose="02020404030301010803" pitchFamily="18" charset="0"/>
              <a:cs typeface="Courier New" pitchFamily="49" charset="0"/>
            </a:endParaRPr>
          </a:p>
          <a:p>
            <a:pPr algn="l"/>
            <a:r>
              <a:rPr lang="en-US" sz="3400" b="1" u="sng" dirty="0" smtClean="0">
                <a:latin typeface="Garamond" panose="02020404030301010803" pitchFamily="18" charset="0"/>
                <a:cs typeface="Courier New" pitchFamily="49" charset="0"/>
              </a:rPr>
              <a:t>Example-</a:t>
            </a:r>
          </a:p>
          <a:p>
            <a:pPr algn="l"/>
            <a:r>
              <a:rPr lang="en-US" sz="3400" dirty="0" smtClean="0">
                <a:latin typeface="Garamond" panose="02020404030301010803" pitchFamily="18" charset="0"/>
                <a:cs typeface="Courier New" pitchFamily="49" charset="0"/>
              </a:rPr>
              <a:t>div {</a:t>
            </a:r>
            <a:r>
              <a:rPr lang="en-US" sz="3400" dirty="0">
                <a:latin typeface="Garamond" panose="02020404030301010803" pitchFamily="18" charset="0"/>
                <a:cs typeface="Courier New" pitchFamily="49" charset="0"/>
              </a:rPr>
              <a:t/>
            </a:r>
            <a:br>
              <a:rPr lang="en-US" sz="3400" dirty="0">
                <a:latin typeface="Garamond" panose="02020404030301010803" pitchFamily="18" charset="0"/>
                <a:cs typeface="Courier New" pitchFamily="49" charset="0"/>
              </a:rPr>
            </a:br>
            <a:r>
              <a:rPr lang="en-US" sz="3400" dirty="0" smtClean="0">
                <a:latin typeface="Garamond" panose="02020404030301010803" pitchFamily="18" charset="0"/>
                <a:cs typeface="Courier New" pitchFamily="49" charset="0"/>
              </a:rPr>
              <a:t>       transform</a:t>
            </a:r>
            <a:r>
              <a:rPr lang="en-US" sz="3400" dirty="0">
                <a:latin typeface="Garamond" panose="02020404030301010803" pitchFamily="18" charset="0"/>
                <a:cs typeface="Courier New" pitchFamily="49" charset="0"/>
              </a:rPr>
              <a:t>: </a:t>
            </a:r>
            <a:r>
              <a:rPr lang="en-US" sz="3400" dirty="0" err="1">
                <a:latin typeface="Garamond" panose="02020404030301010803" pitchFamily="18" charset="0"/>
                <a:cs typeface="Courier New" pitchFamily="49" charset="0"/>
              </a:rPr>
              <a:t>rotateX</a:t>
            </a:r>
            <a:r>
              <a:rPr lang="en-US" sz="3400" dirty="0">
                <a:latin typeface="Garamond" panose="02020404030301010803" pitchFamily="18" charset="0"/>
                <a:cs typeface="Courier New" pitchFamily="49" charset="0"/>
              </a:rPr>
              <a:t>(150deg</a:t>
            </a:r>
            <a:r>
              <a:rPr lang="en-US" sz="3400" dirty="0" smtClean="0">
                <a:latin typeface="Garamond" panose="02020404030301010803" pitchFamily="18" charset="0"/>
                <a:cs typeface="Courier New" pitchFamily="49" charset="0"/>
              </a:rPr>
              <a:t>);</a:t>
            </a:r>
            <a:br>
              <a:rPr lang="en-US" sz="3400" dirty="0" smtClean="0">
                <a:latin typeface="Garamond" panose="02020404030301010803" pitchFamily="18" charset="0"/>
                <a:cs typeface="Courier New" pitchFamily="49" charset="0"/>
              </a:rPr>
            </a:br>
            <a:r>
              <a:rPr lang="en-US" sz="3400" dirty="0" smtClean="0">
                <a:latin typeface="Garamond" panose="02020404030301010803" pitchFamily="18" charset="0"/>
                <a:cs typeface="Courier New" pitchFamily="49" charset="0"/>
              </a:rPr>
              <a:t>      }</a:t>
            </a:r>
            <a:endParaRPr lang="en-US" sz="3400" dirty="0">
              <a:latin typeface="Garamond" panose="02020404030301010803" pitchFamily="18" charset="0"/>
              <a:cs typeface="Courier New" pitchFamily="49" charset="0"/>
            </a:endParaRPr>
          </a:p>
        </p:txBody>
      </p:sp>
    </p:spTree>
    <p:extLst>
      <p:ext uri="{BB962C8B-B14F-4D97-AF65-F5344CB8AC3E}">
        <p14:creationId xmlns:p14="http://schemas.microsoft.com/office/powerpoint/2010/main" val="37534863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a:xfrm>
            <a:off x="609600" y="914400"/>
            <a:ext cx="7696200" cy="55626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defRPr/>
            </a:pPr>
            <a:endParaRPr lang="en-US" sz="3600" dirty="0"/>
          </a:p>
        </p:txBody>
      </p:sp>
      <p:sp>
        <p:nvSpPr>
          <p:cNvPr id="6" name="Rectangle 2"/>
          <p:cNvSpPr txBox="1">
            <a:spLocks noChangeArrowheads="1"/>
          </p:cNvSpPr>
          <p:nvPr/>
        </p:nvSpPr>
        <p:spPr>
          <a:xfrm>
            <a:off x="304800" y="261938"/>
            <a:ext cx="11601450" cy="5492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sv-SE" sz="3600" b="1" u="sng" dirty="0" smtClean="0">
                <a:latin typeface="Garamond" panose="02020404030301010803" pitchFamily="18" charset="0"/>
                <a:cs typeface="Arial" charset="0"/>
              </a:rPr>
              <a:t>CSS3 Transitions</a:t>
            </a:r>
          </a:p>
        </p:txBody>
      </p:sp>
      <p:sp>
        <p:nvSpPr>
          <p:cNvPr id="7" name="Rectangle 3"/>
          <p:cNvSpPr txBox="1">
            <a:spLocks noChangeArrowheads="1"/>
          </p:cNvSpPr>
          <p:nvPr/>
        </p:nvSpPr>
        <p:spPr>
          <a:xfrm>
            <a:off x="283029" y="811213"/>
            <a:ext cx="11468100" cy="5796416"/>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Aft>
                <a:spcPts val="600"/>
              </a:spcAft>
            </a:pPr>
            <a:r>
              <a:rPr lang="en-US" sz="3400" dirty="0">
                <a:latin typeface="Garamond" panose="02020404030301010803" pitchFamily="18" charset="0"/>
                <a:cs typeface="Courier New" pitchFamily="49" charset="0"/>
              </a:rPr>
              <a:t>It allows you to change property values smoothly (from one value to another), over a given duration. To create a transition effect, you must specify two things:</a:t>
            </a:r>
          </a:p>
          <a:p>
            <a:pPr marL="514350" indent="-514350" algn="l">
              <a:spcAft>
                <a:spcPts val="600"/>
              </a:spcAft>
              <a:buFont typeface="+mj-lt"/>
              <a:buAutoNum type="arabicPeriod"/>
            </a:pPr>
            <a:r>
              <a:rPr lang="en-US" sz="3400" dirty="0" smtClean="0">
                <a:latin typeface="Garamond" panose="02020404030301010803" pitchFamily="18" charset="0"/>
                <a:cs typeface="Courier New" pitchFamily="49" charset="0"/>
              </a:rPr>
              <a:t>the </a:t>
            </a:r>
            <a:r>
              <a:rPr lang="en-US" sz="3400" dirty="0">
                <a:latin typeface="Garamond" panose="02020404030301010803" pitchFamily="18" charset="0"/>
                <a:cs typeface="Courier New" pitchFamily="49" charset="0"/>
              </a:rPr>
              <a:t>CSS property you want to add an effect </a:t>
            </a:r>
            <a:r>
              <a:rPr lang="en-US" sz="3400" dirty="0" smtClean="0">
                <a:latin typeface="Garamond" panose="02020404030301010803" pitchFamily="18" charset="0"/>
                <a:cs typeface="Courier New" pitchFamily="49" charset="0"/>
              </a:rPr>
              <a:t>to.</a:t>
            </a:r>
            <a:endParaRPr lang="en-US" sz="3400" dirty="0">
              <a:latin typeface="Garamond" panose="02020404030301010803" pitchFamily="18" charset="0"/>
              <a:cs typeface="Courier New" pitchFamily="49" charset="0"/>
            </a:endParaRPr>
          </a:p>
          <a:p>
            <a:pPr marL="514350" indent="-514350" algn="l">
              <a:spcAft>
                <a:spcPts val="600"/>
              </a:spcAft>
              <a:buFont typeface="+mj-lt"/>
              <a:buAutoNum type="arabicPeriod"/>
            </a:pPr>
            <a:r>
              <a:rPr lang="en-US" sz="3400" dirty="0">
                <a:latin typeface="Garamond" panose="02020404030301010803" pitchFamily="18" charset="0"/>
                <a:cs typeface="Courier New" pitchFamily="49" charset="0"/>
              </a:rPr>
              <a:t>the duration of the </a:t>
            </a:r>
            <a:r>
              <a:rPr lang="en-US" sz="3400" dirty="0" smtClean="0">
                <a:latin typeface="Garamond" panose="02020404030301010803" pitchFamily="18" charset="0"/>
                <a:cs typeface="Courier New" pitchFamily="49" charset="0"/>
              </a:rPr>
              <a:t>effect.</a:t>
            </a:r>
            <a:endParaRPr lang="en-US" sz="3400" dirty="0">
              <a:latin typeface="Garamond" panose="02020404030301010803" pitchFamily="18" charset="0"/>
              <a:cs typeface="Courier New" pitchFamily="49" charset="0"/>
            </a:endParaRPr>
          </a:p>
          <a:p>
            <a:pPr algn="l"/>
            <a:r>
              <a:rPr lang="en-US" sz="3400" b="1" u="sng" dirty="0" smtClean="0">
                <a:latin typeface="Garamond" panose="02020404030301010803" pitchFamily="18" charset="0"/>
                <a:cs typeface="Courier New" pitchFamily="49" charset="0"/>
              </a:rPr>
              <a:t>Example-</a:t>
            </a:r>
          </a:p>
          <a:p>
            <a:pPr algn="l"/>
            <a:r>
              <a:rPr lang="en-US" sz="3200" dirty="0">
                <a:latin typeface="Garamond" panose="02020404030301010803" pitchFamily="18" charset="0"/>
                <a:cs typeface="Courier New" pitchFamily="49" charset="0"/>
              </a:rPr>
              <a:t>div </a:t>
            </a:r>
            <a:r>
              <a:rPr lang="en-US" sz="3200" dirty="0" smtClean="0">
                <a:latin typeface="Garamond" panose="02020404030301010803" pitchFamily="18" charset="0"/>
                <a:cs typeface="Courier New" pitchFamily="49" charset="0"/>
              </a:rPr>
              <a:t>{								</a:t>
            </a:r>
            <a:r>
              <a:rPr lang="en-US" sz="3200" dirty="0" err="1" smtClean="0">
                <a:latin typeface="Garamond" panose="02020404030301010803" pitchFamily="18" charset="0"/>
                <a:cs typeface="Courier New" pitchFamily="49" charset="0"/>
              </a:rPr>
              <a:t>div:hover</a:t>
            </a:r>
            <a:r>
              <a:rPr lang="en-US" sz="3200" dirty="0" smtClean="0">
                <a:latin typeface="Garamond" panose="02020404030301010803" pitchFamily="18" charset="0"/>
                <a:cs typeface="Courier New" pitchFamily="49" charset="0"/>
              </a:rPr>
              <a:t> </a:t>
            </a:r>
            <a:r>
              <a:rPr lang="en-US" sz="3200" dirty="0">
                <a:latin typeface="Garamond" panose="02020404030301010803" pitchFamily="18" charset="0"/>
                <a:cs typeface="Courier New" pitchFamily="49" charset="0"/>
              </a:rPr>
              <a:t>{</a:t>
            </a:r>
          </a:p>
          <a:p>
            <a:pPr algn="l"/>
            <a:r>
              <a:rPr lang="en-US" sz="3200" dirty="0">
                <a:latin typeface="Garamond" panose="02020404030301010803" pitchFamily="18" charset="0"/>
                <a:cs typeface="Courier New" pitchFamily="49" charset="0"/>
              </a:rPr>
              <a:t>   </a:t>
            </a:r>
            <a:r>
              <a:rPr lang="en-US" sz="3200" dirty="0" smtClean="0">
                <a:latin typeface="Garamond" panose="02020404030301010803" pitchFamily="18" charset="0"/>
                <a:cs typeface="Courier New" pitchFamily="49" charset="0"/>
              </a:rPr>
              <a:t>    </a:t>
            </a:r>
            <a:r>
              <a:rPr lang="en-US" sz="3200" dirty="0">
                <a:latin typeface="Garamond" panose="02020404030301010803" pitchFamily="18" charset="0"/>
                <a:cs typeface="Courier New" pitchFamily="49" charset="0"/>
              </a:rPr>
              <a:t>width: 100px;						width: 300px;</a:t>
            </a:r>
          </a:p>
          <a:p>
            <a:pPr algn="l"/>
            <a:r>
              <a:rPr lang="en-US" sz="3200" dirty="0">
                <a:latin typeface="Garamond" panose="02020404030301010803" pitchFamily="18" charset="0"/>
                <a:cs typeface="Courier New" pitchFamily="49" charset="0"/>
              </a:rPr>
              <a:t>    </a:t>
            </a:r>
            <a:r>
              <a:rPr lang="en-US" sz="3200" dirty="0" smtClean="0">
                <a:latin typeface="Garamond" panose="02020404030301010803" pitchFamily="18" charset="0"/>
                <a:cs typeface="Courier New" pitchFamily="49" charset="0"/>
              </a:rPr>
              <a:t>   height</a:t>
            </a:r>
            <a:r>
              <a:rPr lang="en-US" sz="3200" dirty="0">
                <a:latin typeface="Garamond" panose="02020404030301010803" pitchFamily="18" charset="0"/>
                <a:cs typeface="Courier New" pitchFamily="49" charset="0"/>
              </a:rPr>
              <a:t>: 100px</a:t>
            </a:r>
            <a:r>
              <a:rPr lang="en-US" sz="3200" dirty="0" smtClean="0">
                <a:latin typeface="Garamond" panose="02020404030301010803" pitchFamily="18" charset="0"/>
                <a:cs typeface="Courier New" pitchFamily="49" charset="0"/>
              </a:rPr>
              <a:t>;                                                         }</a:t>
            </a:r>
            <a:endParaRPr lang="en-US" sz="3200" dirty="0">
              <a:latin typeface="Garamond" panose="02020404030301010803" pitchFamily="18" charset="0"/>
              <a:cs typeface="Courier New" pitchFamily="49" charset="0"/>
            </a:endParaRPr>
          </a:p>
          <a:p>
            <a:pPr algn="l"/>
            <a:r>
              <a:rPr lang="en-US" sz="3200" dirty="0">
                <a:latin typeface="Garamond" panose="02020404030301010803" pitchFamily="18" charset="0"/>
                <a:cs typeface="Courier New" pitchFamily="49" charset="0"/>
              </a:rPr>
              <a:t>    </a:t>
            </a:r>
            <a:r>
              <a:rPr lang="en-US" sz="3200" dirty="0" smtClean="0">
                <a:latin typeface="Garamond" panose="02020404030301010803" pitchFamily="18" charset="0"/>
                <a:cs typeface="Courier New" pitchFamily="49" charset="0"/>
              </a:rPr>
              <a:t>   background</a:t>
            </a:r>
            <a:r>
              <a:rPr lang="en-US" sz="3200" dirty="0">
                <a:latin typeface="Garamond" panose="02020404030301010803" pitchFamily="18" charset="0"/>
                <a:cs typeface="Courier New" pitchFamily="49" charset="0"/>
              </a:rPr>
              <a:t>: red;</a:t>
            </a:r>
          </a:p>
          <a:p>
            <a:pPr algn="l"/>
            <a:r>
              <a:rPr lang="en-US" sz="3200" dirty="0">
                <a:latin typeface="Garamond" panose="02020404030301010803" pitchFamily="18" charset="0"/>
                <a:cs typeface="Courier New" pitchFamily="49" charset="0"/>
              </a:rPr>
              <a:t>    </a:t>
            </a:r>
            <a:r>
              <a:rPr lang="en-US" sz="3200" dirty="0" smtClean="0">
                <a:latin typeface="Garamond" panose="02020404030301010803" pitchFamily="18" charset="0"/>
                <a:cs typeface="Courier New" pitchFamily="49" charset="0"/>
              </a:rPr>
              <a:t>  -</a:t>
            </a:r>
            <a:r>
              <a:rPr lang="en-US" sz="3200" dirty="0" err="1">
                <a:latin typeface="Garamond" panose="02020404030301010803" pitchFamily="18" charset="0"/>
                <a:cs typeface="Courier New" pitchFamily="49" charset="0"/>
              </a:rPr>
              <a:t>webkit</a:t>
            </a:r>
            <a:r>
              <a:rPr lang="en-US" sz="3200" dirty="0">
                <a:latin typeface="Garamond" panose="02020404030301010803" pitchFamily="18" charset="0"/>
                <a:cs typeface="Courier New" pitchFamily="49" charset="0"/>
              </a:rPr>
              <a:t>-transition: width 2s; /* Safari </a:t>
            </a:r>
            <a:r>
              <a:rPr lang="en-US" sz="3200" dirty="0" smtClean="0">
                <a:latin typeface="Garamond" panose="02020404030301010803" pitchFamily="18" charset="0"/>
                <a:cs typeface="Courier New" pitchFamily="49" charset="0"/>
              </a:rPr>
              <a:t>*/                           On hovering over it.</a:t>
            </a:r>
            <a:endParaRPr lang="en-US" sz="3200" dirty="0">
              <a:latin typeface="Garamond" panose="02020404030301010803" pitchFamily="18" charset="0"/>
              <a:cs typeface="Courier New" pitchFamily="49" charset="0"/>
            </a:endParaRPr>
          </a:p>
          <a:p>
            <a:pPr algn="l"/>
            <a:r>
              <a:rPr lang="en-US" sz="3200" dirty="0">
                <a:latin typeface="Garamond" panose="02020404030301010803" pitchFamily="18" charset="0"/>
                <a:cs typeface="Courier New" pitchFamily="49" charset="0"/>
              </a:rPr>
              <a:t>    </a:t>
            </a:r>
            <a:r>
              <a:rPr lang="en-US" sz="3200" dirty="0" smtClean="0">
                <a:latin typeface="Garamond" panose="02020404030301010803" pitchFamily="18" charset="0"/>
                <a:cs typeface="Courier New" pitchFamily="49" charset="0"/>
              </a:rPr>
              <a:t>   transition</a:t>
            </a:r>
            <a:r>
              <a:rPr lang="en-US" sz="3200" dirty="0">
                <a:latin typeface="Garamond" panose="02020404030301010803" pitchFamily="18" charset="0"/>
                <a:cs typeface="Courier New" pitchFamily="49" charset="0"/>
              </a:rPr>
              <a:t>: width 2s;</a:t>
            </a:r>
          </a:p>
          <a:p>
            <a:pPr algn="l"/>
            <a:r>
              <a:rPr lang="en-US" sz="3200" dirty="0" smtClean="0">
                <a:latin typeface="Garamond" panose="02020404030301010803" pitchFamily="18" charset="0"/>
                <a:cs typeface="Courier New" pitchFamily="49" charset="0"/>
              </a:rPr>
              <a:t>}</a:t>
            </a:r>
          </a:p>
          <a:p>
            <a:pPr algn="l"/>
            <a:endParaRPr lang="en-US" sz="3200" dirty="0">
              <a:latin typeface="Garamond" panose="02020404030301010803" pitchFamily="18" charset="0"/>
              <a:cs typeface="Courier New" pitchFamily="49" charset="0"/>
            </a:endParaRPr>
          </a:p>
          <a:p>
            <a:pPr algn="l"/>
            <a:endParaRPr lang="en-US" sz="3200" dirty="0">
              <a:latin typeface="Garamond" panose="02020404030301010803" pitchFamily="18" charset="0"/>
              <a:cs typeface="Courier New" pitchFamily="49" charset="0"/>
            </a:endParaRPr>
          </a:p>
        </p:txBody>
      </p:sp>
      <p:pic>
        <p:nvPicPr>
          <p:cNvPr id="2" name="Picture 1"/>
          <p:cNvPicPr>
            <a:picLocks noChangeAspect="1"/>
          </p:cNvPicPr>
          <p:nvPr/>
        </p:nvPicPr>
        <p:blipFill>
          <a:blip r:embed="rId3"/>
          <a:stretch>
            <a:fillRect/>
          </a:stretch>
        </p:blipFill>
        <p:spPr>
          <a:xfrm>
            <a:off x="7778761" y="4686981"/>
            <a:ext cx="527039" cy="516392"/>
          </a:xfrm>
          <a:prstGeom prst="rect">
            <a:avLst/>
          </a:prstGeom>
        </p:spPr>
      </p:pic>
      <p:pic>
        <p:nvPicPr>
          <p:cNvPr id="8" name="Picture 7"/>
          <p:cNvPicPr>
            <a:picLocks noChangeAspect="1"/>
          </p:cNvPicPr>
          <p:nvPr/>
        </p:nvPicPr>
        <p:blipFill>
          <a:blip r:embed="rId3"/>
          <a:stretch>
            <a:fillRect/>
          </a:stretch>
        </p:blipFill>
        <p:spPr>
          <a:xfrm rot="16200000">
            <a:off x="8298582" y="5002417"/>
            <a:ext cx="527039" cy="1675538"/>
          </a:xfrm>
          <a:prstGeom prst="rect">
            <a:avLst/>
          </a:prstGeom>
        </p:spPr>
      </p:pic>
    </p:spTree>
    <p:extLst>
      <p:ext uri="{BB962C8B-B14F-4D97-AF65-F5344CB8AC3E}">
        <p14:creationId xmlns:p14="http://schemas.microsoft.com/office/powerpoint/2010/main" val="6426626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a:xfrm>
            <a:off x="609600" y="914400"/>
            <a:ext cx="7696200" cy="55626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defRPr/>
            </a:pPr>
            <a:endParaRPr lang="en-US" sz="3600" dirty="0"/>
          </a:p>
        </p:txBody>
      </p:sp>
      <p:sp>
        <p:nvSpPr>
          <p:cNvPr id="6" name="Rectangle 2"/>
          <p:cNvSpPr txBox="1">
            <a:spLocks noChangeArrowheads="1"/>
          </p:cNvSpPr>
          <p:nvPr/>
        </p:nvSpPr>
        <p:spPr>
          <a:xfrm>
            <a:off x="304800" y="261938"/>
            <a:ext cx="11601450" cy="5492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sv-SE" sz="3600" b="1" u="sng" dirty="0" smtClean="0">
                <a:latin typeface="Garamond" panose="02020404030301010803" pitchFamily="18" charset="0"/>
                <a:cs typeface="Arial" charset="0"/>
              </a:rPr>
              <a:t>CSS3 Animation</a:t>
            </a:r>
          </a:p>
        </p:txBody>
      </p:sp>
      <p:sp>
        <p:nvSpPr>
          <p:cNvPr id="7" name="Rectangle 3"/>
          <p:cNvSpPr txBox="1">
            <a:spLocks noChangeArrowheads="1"/>
          </p:cNvSpPr>
          <p:nvPr/>
        </p:nvSpPr>
        <p:spPr>
          <a:xfrm>
            <a:off x="283029" y="811213"/>
            <a:ext cx="11468100" cy="5796416"/>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Aft>
                <a:spcPts val="600"/>
              </a:spcAft>
            </a:pPr>
            <a:r>
              <a:rPr lang="en-US" sz="3600" dirty="0">
                <a:latin typeface="Garamond" panose="02020404030301010803" pitchFamily="18" charset="0"/>
                <a:cs typeface="Courier New" pitchFamily="49" charset="0"/>
              </a:rPr>
              <a:t>CSS3 animations allows animation of most HTML elements without using JavaScript or Flash! An animation lets an element gradually change from one style to another. To use CSS3 animation, you must first specify some </a:t>
            </a:r>
            <a:r>
              <a:rPr lang="en-US" sz="3600" b="1" dirty="0" smtClean="0">
                <a:latin typeface="Garamond" panose="02020404030301010803" pitchFamily="18" charset="0"/>
                <a:cs typeface="Courier New" pitchFamily="49" charset="0"/>
              </a:rPr>
              <a:t>@</a:t>
            </a:r>
            <a:r>
              <a:rPr lang="en-US" sz="3600" b="1" dirty="0" err="1" smtClean="0">
                <a:latin typeface="Garamond" panose="02020404030301010803" pitchFamily="18" charset="0"/>
                <a:cs typeface="Courier New" pitchFamily="49" charset="0"/>
              </a:rPr>
              <a:t>keyframes</a:t>
            </a:r>
            <a:r>
              <a:rPr lang="en-US" sz="3600" b="1" dirty="0" smtClean="0">
                <a:latin typeface="Garamond" panose="02020404030301010803" pitchFamily="18" charset="0"/>
                <a:cs typeface="Courier New" pitchFamily="49" charset="0"/>
              </a:rPr>
              <a:t> </a:t>
            </a:r>
            <a:r>
              <a:rPr lang="en-US" sz="3600" dirty="0">
                <a:latin typeface="Garamond" panose="02020404030301010803" pitchFamily="18" charset="0"/>
                <a:cs typeface="Courier New" pitchFamily="49" charset="0"/>
              </a:rPr>
              <a:t>for the animation.</a:t>
            </a:r>
          </a:p>
          <a:p>
            <a:pPr algn="l">
              <a:spcAft>
                <a:spcPts val="600"/>
              </a:spcAft>
            </a:pPr>
            <a:endParaRPr lang="en-US" sz="100" dirty="0">
              <a:latin typeface="Garamond" panose="02020404030301010803" pitchFamily="18" charset="0"/>
              <a:cs typeface="Courier New" pitchFamily="49" charset="0"/>
            </a:endParaRPr>
          </a:p>
          <a:p>
            <a:pPr algn="l">
              <a:spcAft>
                <a:spcPts val="600"/>
              </a:spcAft>
            </a:pPr>
            <a:r>
              <a:rPr lang="en-US" sz="3400" b="1" u="sng" dirty="0" smtClean="0">
                <a:latin typeface="Garamond" panose="02020404030301010803" pitchFamily="18" charset="0"/>
                <a:cs typeface="Courier New" pitchFamily="49" charset="0"/>
              </a:rPr>
              <a:t>Example-</a:t>
            </a:r>
          </a:p>
          <a:p>
            <a:pPr algn="l">
              <a:spcBef>
                <a:spcPts val="600"/>
              </a:spcBef>
            </a:pPr>
            <a:r>
              <a:rPr lang="en-US" sz="3200" dirty="0">
                <a:latin typeface="Garamond" panose="02020404030301010803" pitchFamily="18" charset="0"/>
                <a:cs typeface="Courier New" pitchFamily="49" charset="0"/>
              </a:rPr>
              <a:t>/* The animation code */</a:t>
            </a:r>
          </a:p>
          <a:p>
            <a:pPr algn="l">
              <a:spcBef>
                <a:spcPts val="600"/>
              </a:spcBef>
            </a:pPr>
            <a:r>
              <a:rPr lang="en-US" sz="3200" dirty="0">
                <a:latin typeface="Garamond" panose="02020404030301010803" pitchFamily="18" charset="0"/>
                <a:cs typeface="Courier New" pitchFamily="49" charset="0"/>
              </a:rPr>
              <a:t>@</a:t>
            </a:r>
            <a:r>
              <a:rPr lang="en-US" sz="3200" dirty="0" err="1">
                <a:latin typeface="Garamond" panose="02020404030301010803" pitchFamily="18" charset="0"/>
                <a:cs typeface="Courier New" pitchFamily="49" charset="0"/>
              </a:rPr>
              <a:t>keyframes</a:t>
            </a:r>
            <a:r>
              <a:rPr lang="en-US" sz="3200" dirty="0">
                <a:latin typeface="Garamond" panose="02020404030301010803" pitchFamily="18" charset="0"/>
                <a:cs typeface="Courier New" pitchFamily="49" charset="0"/>
              </a:rPr>
              <a:t> example {</a:t>
            </a:r>
          </a:p>
          <a:p>
            <a:pPr algn="l">
              <a:spcBef>
                <a:spcPts val="600"/>
              </a:spcBef>
            </a:pPr>
            <a:r>
              <a:rPr lang="en-US" sz="3200" dirty="0">
                <a:latin typeface="Garamond" panose="02020404030301010803" pitchFamily="18" charset="0"/>
                <a:cs typeface="Courier New" pitchFamily="49" charset="0"/>
              </a:rPr>
              <a:t>    from {background-color: red;}</a:t>
            </a:r>
          </a:p>
          <a:p>
            <a:pPr algn="l">
              <a:spcBef>
                <a:spcPts val="600"/>
              </a:spcBef>
            </a:pPr>
            <a:r>
              <a:rPr lang="en-US" sz="3200" dirty="0">
                <a:latin typeface="Garamond" panose="02020404030301010803" pitchFamily="18" charset="0"/>
                <a:cs typeface="Courier New" pitchFamily="49" charset="0"/>
              </a:rPr>
              <a:t>    to {background-color: yellow;}</a:t>
            </a:r>
          </a:p>
          <a:p>
            <a:pPr algn="l">
              <a:spcBef>
                <a:spcPts val="600"/>
              </a:spcBef>
            </a:pPr>
            <a:r>
              <a:rPr lang="en-US" sz="3200" dirty="0">
                <a:latin typeface="Garamond" panose="02020404030301010803" pitchFamily="18" charset="0"/>
                <a:cs typeface="Courier New" pitchFamily="49" charset="0"/>
              </a:rPr>
              <a:t>}</a:t>
            </a:r>
          </a:p>
          <a:p>
            <a:pPr algn="l">
              <a:spcBef>
                <a:spcPts val="600"/>
              </a:spcBef>
            </a:pPr>
            <a:r>
              <a:rPr lang="en-US" sz="3200" dirty="0" smtClean="0">
                <a:latin typeface="Garamond" panose="02020404030301010803" pitchFamily="18" charset="0"/>
                <a:cs typeface="Courier New" pitchFamily="49" charset="0"/>
              </a:rPr>
              <a:t>/* </a:t>
            </a:r>
            <a:r>
              <a:rPr lang="en-US" sz="3200" dirty="0">
                <a:latin typeface="Garamond" panose="02020404030301010803" pitchFamily="18" charset="0"/>
                <a:cs typeface="Courier New" pitchFamily="49" charset="0"/>
              </a:rPr>
              <a:t>The element to apply the animation to */</a:t>
            </a:r>
          </a:p>
          <a:p>
            <a:pPr algn="l">
              <a:spcBef>
                <a:spcPts val="600"/>
              </a:spcBef>
            </a:pPr>
            <a:r>
              <a:rPr lang="en-US" sz="3200" dirty="0">
                <a:latin typeface="Garamond" panose="02020404030301010803" pitchFamily="18" charset="0"/>
                <a:cs typeface="Courier New" pitchFamily="49" charset="0"/>
              </a:rPr>
              <a:t>div {</a:t>
            </a:r>
          </a:p>
          <a:p>
            <a:pPr algn="l">
              <a:spcBef>
                <a:spcPts val="600"/>
              </a:spcBef>
            </a:pPr>
            <a:r>
              <a:rPr lang="en-US" sz="3200" dirty="0">
                <a:latin typeface="Garamond" panose="02020404030301010803" pitchFamily="18" charset="0"/>
                <a:cs typeface="Courier New" pitchFamily="49" charset="0"/>
              </a:rPr>
              <a:t>    width: 100px;</a:t>
            </a:r>
          </a:p>
          <a:p>
            <a:pPr algn="l">
              <a:spcBef>
                <a:spcPts val="600"/>
              </a:spcBef>
            </a:pPr>
            <a:r>
              <a:rPr lang="en-US" sz="3200" dirty="0">
                <a:latin typeface="Garamond" panose="02020404030301010803" pitchFamily="18" charset="0"/>
                <a:cs typeface="Courier New" pitchFamily="49" charset="0"/>
              </a:rPr>
              <a:t>    height: 100px;</a:t>
            </a:r>
          </a:p>
          <a:p>
            <a:pPr algn="l">
              <a:spcBef>
                <a:spcPts val="600"/>
              </a:spcBef>
            </a:pPr>
            <a:r>
              <a:rPr lang="en-US" sz="3200" dirty="0">
                <a:latin typeface="Garamond" panose="02020404030301010803" pitchFamily="18" charset="0"/>
                <a:cs typeface="Courier New" pitchFamily="49" charset="0"/>
              </a:rPr>
              <a:t>    background-color: red;</a:t>
            </a:r>
          </a:p>
          <a:p>
            <a:pPr algn="l">
              <a:spcBef>
                <a:spcPts val="600"/>
              </a:spcBef>
            </a:pPr>
            <a:r>
              <a:rPr lang="en-US" sz="3200" dirty="0">
                <a:latin typeface="Garamond" panose="02020404030301010803" pitchFamily="18" charset="0"/>
                <a:cs typeface="Courier New" pitchFamily="49" charset="0"/>
              </a:rPr>
              <a:t>    animation-name: example;</a:t>
            </a:r>
          </a:p>
          <a:p>
            <a:pPr algn="l">
              <a:spcBef>
                <a:spcPts val="600"/>
              </a:spcBef>
            </a:pPr>
            <a:r>
              <a:rPr lang="en-US" sz="3200" dirty="0">
                <a:latin typeface="Garamond" panose="02020404030301010803" pitchFamily="18" charset="0"/>
                <a:cs typeface="Courier New" pitchFamily="49" charset="0"/>
              </a:rPr>
              <a:t>    animation-duration: 4s;</a:t>
            </a:r>
          </a:p>
          <a:p>
            <a:pPr algn="l">
              <a:spcBef>
                <a:spcPts val="600"/>
              </a:spcBef>
            </a:pPr>
            <a:r>
              <a:rPr lang="en-US" sz="3200" dirty="0">
                <a:latin typeface="Garamond" panose="02020404030301010803" pitchFamily="18" charset="0"/>
                <a:cs typeface="Courier New" pitchFamily="49" charset="0"/>
              </a:rPr>
              <a:t>}</a:t>
            </a:r>
          </a:p>
          <a:p>
            <a:pPr algn="l"/>
            <a:endParaRPr lang="en-US" sz="3200" dirty="0">
              <a:latin typeface="Garamond" panose="02020404030301010803" pitchFamily="18" charset="0"/>
              <a:cs typeface="Courier New" pitchFamily="49" charset="0"/>
            </a:endParaRPr>
          </a:p>
        </p:txBody>
      </p:sp>
      <p:pic>
        <p:nvPicPr>
          <p:cNvPr id="2" name="Picture 1"/>
          <p:cNvPicPr>
            <a:picLocks noChangeAspect="1"/>
          </p:cNvPicPr>
          <p:nvPr/>
        </p:nvPicPr>
        <p:blipFill>
          <a:blip r:embed="rId3"/>
          <a:stretch>
            <a:fillRect/>
          </a:stretch>
        </p:blipFill>
        <p:spPr>
          <a:xfrm>
            <a:off x="6454928" y="4141071"/>
            <a:ext cx="527039" cy="516392"/>
          </a:xfrm>
          <a:prstGeom prst="rect">
            <a:avLst/>
          </a:prstGeom>
        </p:spPr>
      </p:pic>
      <p:sp>
        <p:nvSpPr>
          <p:cNvPr id="3" name="Rectangle 2"/>
          <p:cNvSpPr/>
          <p:nvPr/>
        </p:nvSpPr>
        <p:spPr>
          <a:xfrm>
            <a:off x="7403793" y="4166245"/>
            <a:ext cx="476699" cy="466043"/>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8303454" y="4166245"/>
            <a:ext cx="476699" cy="46604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203115" y="4166245"/>
            <a:ext cx="476699" cy="466043"/>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p:nvPicPr>
        <p:blipFill>
          <a:blip r:embed="rId3"/>
          <a:stretch>
            <a:fillRect/>
          </a:stretch>
        </p:blipFill>
        <p:spPr>
          <a:xfrm>
            <a:off x="10102776" y="4141071"/>
            <a:ext cx="527039" cy="516392"/>
          </a:xfrm>
          <a:prstGeom prst="rect">
            <a:avLst/>
          </a:prstGeom>
        </p:spPr>
      </p:pic>
      <p:cxnSp>
        <p:nvCxnSpPr>
          <p:cNvPr id="16" name="Straight Arrow Connector 15"/>
          <p:cNvCxnSpPr/>
          <p:nvPr/>
        </p:nvCxnSpPr>
        <p:spPr>
          <a:xfrm>
            <a:off x="7042150" y="4406900"/>
            <a:ext cx="2921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p:cNvCxnSpPr/>
          <p:nvPr/>
        </p:nvCxnSpPr>
        <p:spPr>
          <a:xfrm>
            <a:off x="7962900" y="4406900"/>
            <a:ext cx="2921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p:cNvCxnSpPr/>
          <p:nvPr/>
        </p:nvCxnSpPr>
        <p:spPr>
          <a:xfrm>
            <a:off x="8832850" y="4406900"/>
            <a:ext cx="2921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9747250" y="4406900"/>
            <a:ext cx="2921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737137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a:latin typeface="Garamond" panose="02020404030301010803" pitchFamily="18" charset="0"/>
                <a:cs typeface="Arabic Typesetting" panose="03020402040406030203" pitchFamily="66" charset="-78"/>
              </a:rPr>
              <a:t>CSS Syntax Rules</a:t>
            </a:r>
          </a:p>
        </p:txBody>
      </p:sp>
      <p:sp>
        <p:nvSpPr>
          <p:cNvPr id="3" name="Content Placeholder 2"/>
          <p:cNvSpPr txBox="1">
            <a:spLocks/>
          </p:cNvSpPr>
          <p:nvPr/>
        </p:nvSpPr>
        <p:spPr>
          <a:xfrm>
            <a:off x="954314" y="1232452"/>
            <a:ext cx="10515600" cy="360424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a:latin typeface="Garamond" panose="02020404030301010803" pitchFamily="18" charset="0"/>
              <a:cs typeface="Arabic Typesetting" panose="03020402040406030203" pitchFamily="66" charset="-78"/>
            </a:endParaRPr>
          </a:p>
        </p:txBody>
      </p:sp>
      <p:sp>
        <p:nvSpPr>
          <p:cNvPr id="6" name="TextBox 5"/>
          <p:cNvSpPr txBox="1"/>
          <p:nvPr/>
        </p:nvSpPr>
        <p:spPr>
          <a:xfrm>
            <a:off x="545241" y="1085437"/>
            <a:ext cx="10924673" cy="6020110"/>
          </a:xfrm>
          <a:prstGeom prst="rect">
            <a:avLst/>
          </a:prstGeom>
          <a:noFill/>
        </p:spPr>
        <p:txBody>
          <a:bodyPr wrap="square" rtlCol="0">
            <a:spAutoFit/>
          </a:bodyPr>
          <a:lstStyle/>
          <a:p>
            <a:pPr>
              <a:lnSpc>
                <a:spcPct val="90000"/>
              </a:lnSpc>
              <a:buFontTx/>
              <a:buNone/>
            </a:pPr>
            <a:r>
              <a:rPr lang="en-US" sz="2400" b="1" u="sng" dirty="0" smtClean="0">
                <a:latin typeface="Garamond" panose="02020404030301010803" pitchFamily="18" charset="0"/>
              </a:rPr>
              <a:t>The rule has </a:t>
            </a:r>
            <a:r>
              <a:rPr lang="en-US" sz="2400" b="1" u="sng" dirty="0" smtClean="0">
                <a:latin typeface="Garamond" panose="02020404030301010803" pitchFamily="18" charset="0"/>
              </a:rPr>
              <a:t>two parts - Selector and declaration</a:t>
            </a:r>
            <a:r>
              <a:rPr lang="en-US" sz="2400" b="1" u="sng" dirty="0">
                <a:latin typeface="Garamond" panose="02020404030301010803" pitchFamily="18" charset="0"/>
              </a:rPr>
              <a:t>.</a:t>
            </a:r>
          </a:p>
          <a:p>
            <a:pPr>
              <a:lnSpc>
                <a:spcPct val="90000"/>
              </a:lnSpc>
              <a:buFontTx/>
              <a:buNone/>
            </a:pPr>
            <a:endParaRPr lang="en-US" dirty="0">
              <a:latin typeface="Garamond" panose="02020404030301010803" pitchFamily="18" charset="0"/>
            </a:endParaRPr>
          </a:p>
          <a:p>
            <a:pPr>
              <a:lnSpc>
                <a:spcPct val="90000"/>
              </a:lnSpc>
              <a:buFontTx/>
              <a:buNone/>
            </a:pPr>
            <a:r>
              <a:rPr lang="en-US" dirty="0">
                <a:latin typeface="Garamond" panose="02020404030301010803" pitchFamily="18" charset="0"/>
              </a:rPr>
              <a:t>	</a:t>
            </a:r>
            <a:r>
              <a:rPr lang="en-US" sz="2400" b="1" u="sng" dirty="0">
                <a:latin typeface="Garamond" panose="02020404030301010803" pitchFamily="18" charset="0"/>
              </a:rPr>
              <a:t>Selector</a:t>
            </a:r>
            <a:r>
              <a:rPr lang="en-US" sz="2400" b="1" dirty="0">
                <a:latin typeface="Garamond" panose="02020404030301010803" pitchFamily="18" charset="0"/>
              </a:rPr>
              <a:t>: </a:t>
            </a:r>
            <a:r>
              <a:rPr lang="en-US" sz="2400" b="1" dirty="0" smtClean="0">
                <a:latin typeface="Garamond" panose="02020404030301010803" pitchFamily="18" charset="0"/>
              </a:rPr>
              <a:t>        </a:t>
            </a:r>
            <a:r>
              <a:rPr lang="en-US" sz="2000" dirty="0" smtClean="0">
                <a:latin typeface="Garamond" panose="02020404030301010803" pitchFamily="18" charset="0"/>
              </a:rPr>
              <a:t>The </a:t>
            </a:r>
            <a:r>
              <a:rPr lang="en-US" sz="2000" dirty="0">
                <a:latin typeface="Garamond" panose="02020404030301010803" pitchFamily="18" charset="0"/>
              </a:rPr>
              <a:t>HTML element you want to add style to.</a:t>
            </a:r>
          </a:p>
          <a:p>
            <a:pPr>
              <a:lnSpc>
                <a:spcPct val="90000"/>
              </a:lnSpc>
              <a:buFontTx/>
              <a:buNone/>
            </a:pPr>
            <a:r>
              <a:rPr lang="en-US" sz="2000" dirty="0">
                <a:latin typeface="Garamond" panose="02020404030301010803" pitchFamily="18" charset="0"/>
              </a:rPr>
              <a:t>		</a:t>
            </a:r>
            <a:r>
              <a:rPr lang="en-US" sz="2000" dirty="0" smtClean="0">
                <a:latin typeface="Garamond" panose="02020404030301010803" pitchFamily="18" charset="0"/>
              </a:rPr>
              <a:t>              &lt;</a:t>
            </a:r>
            <a:r>
              <a:rPr lang="en-US" sz="2000" dirty="0">
                <a:latin typeface="Garamond" panose="02020404030301010803" pitchFamily="18" charset="0"/>
              </a:rPr>
              <a:t>p&gt;  &lt;h1&gt;  &lt;table&gt;  </a:t>
            </a:r>
            <a:r>
              <a:rPr lang="en-US" sz="2000" dirty="0" smtClean="0">
                <a:latin typeface="Garamond" panose="02020404030301010803" pitchFamily="18" charset="0"/>
              </a:rPr>
              <a:t>etc.</a:t>
            </a:r>
            <a:endParaRPr lang="en-US" sz="2000" dirty="0">
              <a:latin typeface="Garamond" panose="02020404030301010803" pitchFamily="18" charset="0"/>
            </a:endParaRPr>
          </a:p>
          <a:p>
            <a:pPr>
              <a:lnSpc>
                <a:spcPct val="90000"/>
              </a:lnSpc>
              <a:buFontTx/>
              <a:buNone/>
            </a:pPr>
            <a:r>
              <a:rPr lang="en-US" sz="2000" dirty="0">
                <a:latin typeface="Garamond" panose="02020404030301010803" pitchFamily="18" charset="0"/>
              </a:rPr>
              <a:t>	</a:t>
            </a:r>
          </a:p>
          <a:p>
            <a:pPr>
              <a:lnSpc>
                <a:spcPct val="90000"/>
              </a:lnSpc>
              <a:buFontTx/>
              <a:buNone/>
            </a:pPr>
            <a:r>
              <a:rPr lang="en-US" sz="2000" dirty="0">
                <a:latin typeface="Garamond" panose="02020404030301010803" pitchFamily="18" charset="0"/>
              </a:rPr>
              <a:t>	</a:t>
            </a:r>
            <a:r>
              <a:rPr lang="en-US" sz="2400" b="1" u="sng" dirty="0">
                <a:latin typeface="Garamond" panose="02020404030301010803" pitchFamily="18" charset="0"/>
              </a:rPr>
              <a:t>Declaration</a:t>
            </a:r>
            <a:r>
              <a:rPr lang="en-US" sz="2400" b="1" dirty="0">
                <a:latin typeface="Garamond" panose="02020404030301010803" pitchFamily="18" charset="0"/>
              </a:rPr>
              <a:t>:</a:t>
            </a:r>
            <a:r>
              <a:rPr lang="en-US" sz="2000" dirty="0">
                <a:latin typeface="Garamond" panose="02020404030301010803" pitchFamily="18" charset="0"/>
              </a:rPr>
              <a:t> </a:t>
            </a:r>
            <a:r>
              <a:rPr lang="en-US" sz="2000" dirty="0" smtClean="0">
                <a:latin typeface="Garamond" panose="02020404030301010803" pitchFamily="18" charset="0"/>
              </a:rPr>
              <a:t>   The </a:t>
            </a:r>
            <a:r>
              <a:rPr lang="en-US" sz="2000" dirty="0">
                <a:latin typeface="Garamond" panose="02020404030301010803" pitchFamily="18" charset="0"/>
              </a:rPr>
              <a:t>statement of style for that element.  Made up of property and value</a:t>
            </a:r>
            <a:r>
              <a:rPr lang="en-US" sz="2000" dirty="0" smtClean="0">
                <a:latin typeface="Garamond" panose="02020404030301010803" pitchFamily="18" charset="0"/>
              </a:rPr>
              <a:t>.</a:t>
            </a:r>
          </a:p>
          <a:p>
            <a:pPr>
              <a:lnSpc>
                <a:spcPct val="90000"/>
              </a:lnSpc>
              <a:buFontTx/>
              <a:buNone/>
            </a:pPr>
            <a:endParaRPr lang="en-US" sz="2000" dirty="0">
              <a:latin typeface="Garamond" panose="02020404030301010803" pitchFamily="18" charset="0"/>
            </a:endParaRPr>
          </a:p>
          <a:p>
            <a:pPr>
              <a:lnSpc>
                <a:spcPct val="90000"/>
              </a:lnSpc>
              <a:buFontTx/>
              <a:buNone/>
            </a:pPr>
            <a:endParaRPr lang="en-US" sz="2000" dirty="0" smtClean="0">
              <a:latin typeface="Garamond" panose="02020404030301010803" pitchFamily="18" charset="0"/>
            </a:endParaRPr>
          </a:p>
          <a:p>
            <a:pPr>
              <a:lnSpc>
                <a:spcPct val="90000"/>
              </a:lnSpc>
              <a:buFontTx/>
              <a:buNone/>
            </a:pPr>
            <a:endParaRPr lang="en-US" sz="2000" dirty="0">
              <a:latin typeface="Garamond" panose="02020404030301010803" pitchFamily="18" charset="0"/>
            </a:endParaRPr>
          </a:p>
          <a:p>
            <a:pPr>
              <a:lnSpc>
                <a:spcPct val="90000"/>
              </a:lnSpc>
              <a:buFontTx/>
              <a:buNone/>
            </a:pPr>
            <a:endParaRPr lang="en-US" sz="2000" dirty="0" smtClean="0">
              <a:latin typeface="Garamond" panose="02020404030301010803" pitchFamily="18" charset="0"/>
            </a:endParaRPr>
          </a:p>
          <a:p>
            <a:pPr>
              <a:lnSpc>
                <a:spcPct val="90000"/>
              </a:lnSpc>
              <a:buFontTx/>
              <a:buNone/>
            </a:pPr>
            <a:endParaRPr lang="en-US" sz="2000" dirty="0">
              <a:latin typeface="Garamond" panose="02020404030301010803" pitchFamily="18" charset="0"/>
            </a:endParaRPr>
          </a:p>
          <a:p>
            <a:pPr>
              <a:lnSpc>
                <a:spcPct val="90000"/>
              </a:lnSpc>
              <a:buFontTx/>
              <a:buNone/>
            </a:pPr>
            <a:endParaRPr lang="en-US" sz="2000" dirty="0" smtClean="0">
              <a:latin typeface="Garamond" panose="02020404030301010803" pitchFamily="18" charset="0"/>
            </a:endParaRPr>
          </a:p>
          <a:p>
            <a:pPr>
              <a:lnSpc>
                <a:spcPct val="90000"/>
              </a:lnSpc>
              <a:buFontTx/>
              <a:buNone/>
            </a:pPr>
            <a:endParaRPr lang="en-US" sz="2000" dirty="0">
              <a:latin typeface="Garamond" panose="02020404030301010803" pitchFamily="18" charset="0"/>
            </a:endParaRPr>
          </a:p>
          <a:p>
            <a:pPr>
              <a:lnSpc>
                <a:spcPct val="90000"/>
              </a:lnSpc>
              <a:buFontTx/>
              <a:buNone/>
            </a:pPr>
            <a:endParaRPr lang="en-US" sz="2000" dirty="0" smtClean="0">
              <a:latin typeface="Garamond" panose="02020404030301010803" pitchFamily="18" charset="0"/>
            </a:endParaRPr>
          </a:p>
          <a:p>
            <a:pPr>
              <a:lnSpc>
                <a:spcPct val="90000"/>
              </a:lnSpc>
              <a:buFontTx/>
              <a:buNone/>
            </a:pPr>
            <a:endParaRPr lang="en-US" sz="2000" dirty="0">
              <a:latin typeface="Garamond" panose="02020404030301010803" pitchFamily="18" charset="0"/>
            </a:endParaRPr>
          </a:p>
          <a:p>
            <a:pPr>
              <a:lnSpc>
                <a:spcPct val="90000"/>
              </a:lnSpc>
              <a:buFontTx/>
              <a:buNone/>
            </a:pPr>
            <a:endParaRPr lang="en-US" sz="2000" dirty="0" smtClean="0">
              <a:latin typeface="Garamond" panose="02020404030301010803" pitchFamily="18" charset="0"/>
            </a:endParaRPr>
          </a:p>
          <a:p>
            <a:pPr>
              <a:lnSpc>
                <a:spcPct val="90000"/>
              </a:lnSpc>
              <a:buFontTx/>
              <a:buNone/>
            </a:pPr>
            <a:endParaRPr lang="en-US" sz="2000" dirty="0">
              <a:latin typeface="Garamond" panose="02020404030301010803" pitchFamily="18" charset="0"/>
            </a:endParaRPr>
          </a:p>
          <a:p>
            <a:pPr>
              <a:lnSpc>
                <a:spcPct val="90000"/>
              </a:lnSpc>
              <a:buFontTx/>
              <a:buNone/>
            </a:pPr>
            <a:endParaRPr lang="en-US" sz="2000" dirty="0" smtClean="0">
              <a:latin typeface="Garamond" panose="02020404030301010803" pitchFamily="18" charset="0"/>
            </a:endParaRPr>
          </a:p>
          <a:p>
            <a:pPr>
              <a:lnSpc>
                <a:spcPct val="90000"/>
              </a:lnSpc>
              <a:buFontTx/>
              <a:buNone/>
            </a:pPr>
            <a:r>
              <a:rPr lang="en-US" sz="2000" b="1" u="sng" dirty="0" smtClean="0">
                <a:latin typeface="Garamond" panose="02020404030301010803" pitchFamily="18" charset="0"/>
              </a:rPr>
              <a:t>Refer Note Section-</a:t>
            </a:r>
            <a:endParaRPr lang="en-US" sz="2000" b="1" u="sng" dirty="0">
              <a:latin typeface="Garamond" panose="02020404030301010803" pitchFamily="18" charset="0"/>
            </a:endParaRPr>
          </a:p>
          <a:p>
            <a:pPr>
              <a:lnSpc>
                <a:spcPct val="90000"/>
              </a:lnSpc>
              <a:buFontTx/>
              <a:buNone/>
            </a:pPr>
            <a:endParaRPr lang="en-US" dirty="0">
              <a:latin typeface="Garamond" panose="02020404030301010803" pitchFamily="18" charset="0"/>
            </a:endParaRPr>
          </a:p>
          <a:p>
            <a:endParaRPr lang="en-US" dirty="0">
              <a:latin typeface="Garamond" panose="02020404030301010803" pitchFamily="18" charset="0"/>
            </a:endParaRPr>
          </a:p>
        </p:txBody>
      </p:sp>
      <p:grpSp>
        <p:nvGrpSpPr>
          <p:cNvPr id="24" name="Group 23"/>
          <p:cNvGrpSpPr/>
          <p:nvPr/>
        </p:nvGrpSpPr>
        <p:grpSpPr>
          <a:xfrm>
            <a:off x="3063606" y="3422196"/>
            <a:ext cx="5503700" cy="2872316"/>
            <a:chOff x="2555606" y="3298499"/>
            <a:chExt cx="5503700" cy="2872316"/>
          </a:xfrm>
        </p:grpSpPr>
        <p:sp>
          <p:nvSpPr>
            <p:cNvPr id="7" name="Text Box 4"/>
            <p:cNvSpPr txBox="1">
              <a:spLocks noChangeArrowheads="1"/>
            </p:cNvSpPr>
            <p:nvPr/>
          </p:nvSpPr>
          <p:spPr bwMode="auto">
            <a:xfrm>
              <a:off x="2593766" y="4049311"/>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pPr>
                <a:spcBef>
                  <a:spcPct val="50000"/>
                </a:spcBef>
              </a:pPr>
              <a:r>
                <a:rPr lang="en-US" b="1" dirty="0">
                  <a:solidFill>
                    <a:schemeClr val="accent5">
                      <a:lumMod val="50000"/>
                    </a:schemeClr>
                  </a:solidFill>
                  <a:latin typeface="Garamond" panose="02020404030301010803" pitchFamily="18" charset="0"/>
                </a:rPr>
                <a:t>Selector</a:t>
              </a:r>
            </a:p>
          </p:txBody>
        </p:sp>
        <p:sp>
          <p:nvSpPr>
            <p:cNvPr id="8" name="Text Box 5"/>
            <p:cNvSpPr txBox="1">
              <a:spLocks noChangeArrowheads="1"/>
            </p:cNvSpPr>
            <p:nvPr/>
          </p:nvSpPr>
          <p:spPr bwMode="auto">
            <a:xfrm>
              <a:off x="4687679" y="4894928"/>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pPr>
                <a:spcBef>
                  <a:spcPct val="50000"/>
                </a:spcBef>
              </a:pPr>
              <a:r>
                <a:rPr lang="en-US" b="1" dirty="0">
                  <a:solidFill>
                    <a:schemeClr val="accent1">
                      <a:lumMod val="75000"/>
                    </a:schemeClr>
                  </a:solidFill>
                  <a:latin typeface="Garamond" panose="02020404030301010803" pitchFamily="18" charset="0"/>
                </a:rPr>
                <a:t>Property</a:t>
              </a:r>
            </a:p>
          </p:txBody>
        </p:sp>
        <p:sp>
          <p:nvSpPr>
            <p:cNvPr id="9" name="Text Box 6"/>
            <p:cNvSpPr txBox="1">
              <a:spLocks noChangeArrowheads="1"/>
            </p:cNvSpPr>
            <p:nvPr/>
          </p:nvSpPr>
          <p:spPr bwMode="auto">
            <a:xfrm>
              <a:off x="5573201" y="3432784"/>
              <a:ext cx="172194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r>
                <a:rPr lang="en-US" b="1" dirty="0">
                  <a:solidFill>
                    <a:schemeClr val="accent5">
                      <a:lumMod val="50000"/>
                    </a:schemeClr>
                  </a:solidFill>
                  <a:latin typeface="Garamond" panose="02020404030301010803" pitchFamily="18" charset="0"/>
                </a:rPr>
                <a:t>Declaration</a:t>
              </a:r>
            </a:p>
          </p:txBody>
        </p:sp>
        <p:sp>
          <p:nvSpPr>
            <p:cNvPr id="10" name="Text Box 7"/>
            <p:cNvSpPr txBox="1">
              <a:spLocks noChangeArrowheads="1"/>
            </p:cNvSpPr>
            <p:nvPr/>
          </p:nvSpPr>
          <p:spPr bwMode="auto">
            <a:xfrm>
              <a:off x="6945576" y="4931223"/>
              <a:ext cx="9258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r>
                <a:rPr lang="en-US" b="1" dirty="0">
                  <a:solidFill>
                    <a:schemeClr val="accent1">
                      <a:lumMod val="75000"/>
                    </a:schemeClr>
                  </a:solidFill>
                  <a:latin typeface="Garamond" panose="02020404030301010803" pitchFamily="18" charset="0"/>
                </a:rPr>
                <a:t>Value</a:t>
              </a:r>
            </a:p>
          </p:txBody>
        </p:sp>
        <p:sp>
          <p:nvSpPr>
            <p:cNvPr id="11" name="Line 9"/>
            <p:cNvSpPr>
              <a:spLocks noChangeShapeType="1"/>
            </p:cNvSpPr>
            <p:nvPr/>
          </p:nvSpPr>
          <p:spPr bwMode="auto">
            <a:xfrm>
              <a:off x="5003800" y="4042121"/>
              <a:ext cx="2634162" cy="2391"/>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12" name="Line 10"/>
            <p:cNvSpPr>
              <a:spLocks noChangeShapeType="1"/>
            </p:cNvSpPr>
            <p:nvPr/>
          </p:nvSpPr>
          <p:spPr bwMode="auto">
            <a:xfrm flipV="1">
              <a:off x="5426241" y="4593841"/>
              <a:ext cx="385011" cy="406063"/>
            </a:xfrm>
            <a:prstGeom prst="line">
              <a:avLst/>
            </a:prstGeom>
            <a:ln>
              <a:headEnd/>
              <a:tailEnd type="triangle" w="med" len="med"/>
            </a:ln>
            <a:extLst/>
          </p:spPr>
          <p:style>
            <a:lnRef idx="3">
              <a:schemeClr val="accent6"/>
            </a:lnRef>
            <a:fillRef idx="0">
              <a:schemeClr val="accent6"/>
            </a:fillRef>
            <a:effectRef idx="2">
              <a:schemeClr val="accent6"/>
            </a:effectRef>
            <a:fontRef idx="minor">
              <a:schemeClr val="tx1"/>
            </a:fontRef>
          </p:style>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13" name="Line 11"/>
            <p:cNvSpPr>
              <a:spLocks noChangeShapeType="1"/>
            </p:cNvSpPr>
            <p:nvPr/>
          </p:nvSpPr>
          <p:spPr bwMode="auto">
            <a:xfrm flipH="1" flipV="1">
              <a:off x="7017359" y="4554259"/>
              <a:ext cx="378853" cy="445646"/>
            </a:xfrm>
            <a:prstGeom prst="line">
              <a:avLst/>
            </a:prstGeom>
            <a:ln>
              <a:headEnd/>
              <a:tailEnd type="triangle" w="med" len="med"/>
            </a:ln>
            <a:extLst/>
          </p:spPr>
          <p:style>
            <a:lnRef idx="3">
              <a:schemeClr val="accent6"/>
            </a:lnRef>
            <a:fillRef idx="0">
              <a:schemeClr val="accent6"/>
            </a:fillRef>
            <a:effectRef idx="2">
              <a:schemeClr val="accent6"/>
            </a:effectRef>
            <a:fontRef idx="minor">
              <a:schemeClr val="tx1"/>
            </a:fontRef>
          </p:style>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14" name="Line 12"/>
            <p:cNvSpPr>
              <a:spLocks noChangeShapeType="1"/>
            </p:cNvSpPr>
            <p:nvPr/>
          </p:nvSpPr>
          <p:spPr bwMode="auto">
            <a:xfrm>
              <a:off x="3820460" y="4344586"/>
              <a:ext cx="762000" cy="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15" name="Text Box 13"/>
            <p:cNvSpPr txBox="1">
              <a:spLocks noChangeArrowheads="1"/>
            </p:cNvSpPr>
            <p:nvPr/>
          </p:nvSpPr>
          <p:spPr bwMode="auto">
            <a:xfrm>
              <a:off x="2555606" y="3298499"/>
              <a:ext cx="116108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r>
                <a:rPr lang="en-US" sz="3200" b="1" dirty="0" smtClean="0">
                  <a:solidFill>
                    <a:schemeClr val="tx1">
                      <a:lumMod val="65000"/>
                      <a:lumOff val="35000"/>
                    </a:schemeClr>
                  </a:solidFill>
                  <a:latin typeface="Garamond" panose="02020404030301010803" pitchFamily="18" charset="0"/>
                </a:rPr>
                <a:t>Rules</a:t>
              </a:r>
              <a:endParaRPr lang="en-US" b="1" dirty="0">
                <a:solidFill>
                  <a:schemeClr val="tx1">
                    <a:lumMod val="65000"/>
                    <a:lumOff val="35000"/>
                  </a:schemeClr>
                </a:solidFill>
                <a:latin typeface="Garamond" panose="02020404030301010803" pitchFamily="18" charset="0"/>
              </a:endParaRPr>
            </a:p>
          </p:txBody>
        </p:sp>
        <p:sp>
          <p:nvSpPr>
            <p:cNvPr id="16" name="Line 14"/>
            <p:cNvSpPr>
              <a:spLocks noChangeShapeType="1"/>
            </p:cNvSpPr>
            <p:nvPr/>
          </p:nvSpPr>
          <p:spPr bwMode="auto">
            <a:xfrm flipV="1">
              <a:off x="3695910" y="3638978"/>
              <a:ext cx="1892674" cy="1037"/>
            </a:xfrm>
            <a:prstGeom prst="line">
              <a:avLst/>
            </a:prstGeom>
            <a:ln>
              <a:headEnd/>
              <a:tailEnd type="triangle" w="med" len="med"/>
            </a:ln>
            <a:extLst/>
          </p:spPr>
          <p:style>
            <a:lnRef idx="3">
              <a:schemeClr val="dk1"/>
            </a:lnRef>
            <a:fillRef idx="0">
              <a:schemeClr val="dk1"/>
            </a:fillRef>
            <a:effectRef idx="2">
              <a:schemeClr val="dk1"/>
            </a:effectRef>
            <a:fontRef idx="minor">
              <a:schemeClr val="tx1"/>
            </a:fontRef>
          </p:style>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17" name="Line 15"/>
            <p:cNvSpPr>
              <a:spLocks noChangeShapeType="1"/>
            </p:cNvSpPr>
            <p:nvPr/>
          </p:nvSpPr>
          <p:spPr bwMode="auto">
            <a:xfrm>
              <a:off x="3238500" y="3804927"/>
              <a:ext cx="0" cy="333736"/>
            </a:xfrm>
            <a:prstGeom prst="line">
              <a:avLst/>
            </a:prstGeom>
            <a:ln>
              <a:headEnd/>
              <a:tailEnd type="triangle" w="med" len="med"/>
            </a:ln>
            <a:extLst/>
          </p:spPr>
          <p:style>
            <a:lnRef idx="3">
              <a:schemeClr val="dk1"/>
            </a:lnRef>
            <a:fillRef idx="0">
              <a:schemeClr val="dk1"/>
            </a:fillRef>
            <a:effectRef idx="2">
              <a:schemeClr val="dk1"/>
            </a:effectRef>
            <a:fontRef idx="minor">
              <a:schemeClr val="tx1"/>
            </a:fontRef>
          </p:style>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18" name="Text Box 16"/>
            <p:cNvSpPr txBox="1">
              <a:spLocks noChangeArrowheads="1"/>
            </p:cNvSpPr>
            <p:nvPr/>
          </p:nvSpPr>
          <p:spPr bwMode="auto">
            <a:xfrm>
              <a:off x="5588584" y="5713615"/>
              <a:ext cx="1706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r>
                <a:rPr lang="en-US" b="1" dirty="0">
                  <a:solidFill>
                    <a:schemeClr val="accent6">
                      <a:lumMod val="75000"/>
                    </a:schemeClr>
                  </a:solidFill>
                  <a:latin typeface="Garamond" panose="02020404030301010803" pitchFamily="18" charset="0"/>
                </a:rPr>
                <a:t>Declaration</a:t>
              </a:r>
            </a:p>
          </p:txBody>
        </p:sp>
        <p:sp>
          <p:nvSpPr>
            <p:cNvPr id="19" name="Line 17"/>
            <p:cNvSpPr>
              <a:spLocks noChangeShapeType="1"/>
            </p:cNvSpPr>
            <p:nvPr/>
          </p:nvSpPr>
          <p:spPr bwMode="auto">
            <a:xfrm flipV="1">
              <a:off x="4687678" y="5348832"/>
              <a:ext cx="558091" cy="593383"/>
            </a:xfrm>
            <a:prstGeom prst="line">
              <a:avLst/>
            </a:prstGeom>
            <a:ln>
              <a:headEnd/>
              <a:tailEnd type="triangle" w="med" len="med"/>
            </a:ln>
            <a:extLst/>
          </p:spPr>
          <p:style>
            <a:lnRef idx="3">
              <a:schemeClr val="accent6"/>
            </a:lnRef>
            <a:fillRef idx="0">
              <a:schemeClr val="accent6"/>
            </a:fillRef>
            <a:effectRef idx="2">
              <a:schemeClr val="accent6"/>
            </a:effectRef>
            <a:fontRef idx="minor">
              <a:schemeClr val="tx1"/>
            </a:fontRef>
          </p:style>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20" name="Line 18"/>
            <p:cNvSpPr>
              <a:spLocks noChangeShapeType="1"/>
            </p:cNvSpPr>
            <p:nvPr/>
          </p:nvSpPr>
          <p:spPr bwMode="auto">
            <a:xfrm>
              <a:off x="7295147" y="5942216"/>
              <a:ext cx="764159" cy="6"/>
            </a:xfrm>
            <a:prstGeom prst="line">
              <a:avLst/>
            </a:prstGeom>
            <a:ln>
              <a:headEnd/>
              <a:tailEnd/>
            </a:ln>
            <a:extLst/>
          </p:spPr>
          <p:style>
            <a:lnRef idx="3">
              <a:schemeClr val="accent6"/>
            </a:lnRef>
            <a:fillRef idx="0">
              <a:schemeClr val="accent6"/>
            </a:fillRef>
            <a:effectRef idx="2">
              <a:schemeClr val="accent6"/>
            </a:effectRef>
            <a:fontRef idx="minor">
              <a:schemeClr val="tx1"/>
            </a:fontRef>
          </p:style>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21" name="Line 19"/>
            <p:cNvSpPr>
              <a:spLocks noChangeShapeType="1"/>
            </p:cNvSpPr>
            <p:nvPr/>
          </p:nvSpPr>
          <p:spPr bwMode="auto">
            <a:xfrm flipH="1" flipV="1">
              <a:off x="7637961" y="5348832"/>
              <a:ext cx="421345" cy="593386"/>
            </a:xfrm>
            <a:prstGeom prst="line">
              <a:avLst/>
            </a:prstGeom>
            <a:ln>
              <a:headEnd/>
              <a:tailEnd type="triangle" w="med" len="med"/>
            </a:ln>
            <a:extLst/>
          </p:spPr>
          <p:style>
            <a:lnRef idx="3">
              <a:schemeClr val="accent6"/>
            </a:lnRef>
            <a:fillRef idx="0">
              <a:schemeClr val="accent6"/>
            </a:fillRef>
            <a:effectRef idx="2">
              <a:schemeClr val="accent6"/>
            </a:effectRef>
            <a:fontRef idx="minor">
              <a:schemeClr val="tx1"/>
            </a:fontRef>
          </p:style>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22" name="Line 20"/>
            <p:cNvSpPr>
              <a:spLocks noChangeShapeType="1"/>
            </p:cNvSpPr>
            <p:nvPr/>
          </p:nvSpPr>
          <p:spPr bwMode="auto">
            <a:xfrm flipV="1">
              <a:off x="4687679" y="5942215"/>
              <a:ext cx="915987" cy="1"/>
            </a:xfrm>
            <a:prstGeom prst="line">
              <a:avLst/>
            </a:prstGeom>
            <a:ln>
              <a:headEnd/>
              <a:tailEnd/>
            </a:ln>
            <a:extLst/>
          </p:spPr>
          <p:style>
            <a:lnRef idx="3">
              <a:schemeClr val="accent6"/>
            </a:lnRef>
            <a:fillRef idx="0">
              <a:schemeClr val="accent6"/>
            </a:fillRef>
            <a:effectRef idx="2">
              <a:schemeClr val="accent6"/>
            </a:effectRef>
            <a:fontRef idx="minor">
              <a:schemeClr val="tx1"/>
            </a:fontRef>
          </p:style>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
          <p:nvSpPr>
            <p:cNvPr id="23" name="TextBox 22"/>
            <p:cNvSpPr txBox="1"/>
            <p:nvPr/>
          </p:nvSpPr>
          <p:spPr>
            <a:xfrm>
              <a:off x="4544360" y="4025520"/>
              <a:ext cx="3442930" cy="800219"/>
            </a:xfrm>
            <a:prstGeom prst="rect">
              <a:avLst/>
            </a:prstGeom>
            <a:noFill/>
          </p:spPr>
          <p:txBody>
            <a:bodyPr wrap="none" rtlCol="0">
              <a:spAutoFit/>
            </a:bodyPr>
            <a:lstStyle/>
            <a:p>
              <a:pPr marL="0" lvl="1"/>
              <a:r>
                <a:rPr lang="en-US" sz="2800" b="1" dirty="0" smtClean="0">
                  <a:latin typeface="Garamond" panose="02020404030301010803" pitchFamily="18" charset="0"/>
                </a:rPr>
                <a:t>p </a:t>
              </a:r>
              <a:r>
                <a:rPr lang="en-US" sz="2800" b="1" dirty="0" smtClean="0">
                  <a:latin typeface="Garamond" panose="02020404030301010803" pitchFamily="18" charset="0"/>
                </a:rPr>
                <a:t>{font-family: Arial;}</a:t>
              </a:r>
              <a:endParaRPr lang="en-US" sz="2800" b="1" dirty="0">
                <a:latin typeface="Garamond" panose="02020404030301010803" pitchFamily="18" charset="0"/>
              </a:endParaRPr>
            </a:p>
            <a:p>
              <a:endParaRPr lang="en-US" dirty="0"/>
            </a:p>
          </p:txBody>
        </p:sp>
      </p:grpSp>
    </p:spTree>
    <p:extLst>
      <p:ext uri="{BB962C8B-B14F-4D97-AF65-F5344CB8AC3E}">
        <p14:creationId xmlns:p14="http://schemas.microsoft.com/office/powerpoint/2010/main" val="3916588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graphicFrame>
        <p:nvGraphicFramePr>
          <p:cNvPr id="28" name="Table 27"/>
          <p:cNvGraphicFramePr>
            <a:graphicFrameLocks noGrp="1"/>
          </p:cNvGraphicFramePr>
          <p:nvPr>
            <p:extLst>
              <p:ext uri="{D42A27DB-BD31-4B8C-83A1-F6EECF244321}">
                <p14:modId xmlns:p14="http://schemas.microsoft.com/office/powerpoint/2010/main" val="2871766380"/>
              </p:ext>
            </p:extLst>
          </p:nvPr>
        </p:nvGraphicFramePr>
        <p:xfrm>
          <a:off x="6475586" y="2476990"/>
          <a:ext cx="4124735" cy="3009410"/>
        </p:xfrm>
        <a:graphic>
          <a:graphicData uri="http://schemas.openxmlformats.org/drawingml/2006/table">
            <a:tbl>
              <a:tblPr>
                <a:tableStyleId>{5940675A-B579-460E-94D1-54222C63F5DA}</a:tableStyleId>
              </a:tblPr>
              <a:tblGrid>
                <a:gridCol w="4124735">
                  <a:extLst>
                    <a:ext uri="{9D8B030D-6E8A-4147-A177-3AD203B41FA5}">
                      <a16:colId xmlns:a16="http://schemas.microsoft.com/office/drawing/2014/main" val="20000"/>
                    </a:ext>
                  </a:extLst>
                </a:gridCol>
              </a:tblGrid>
              <a:tr h="3009410">
                <a:tc>
                  <a:txBody>
                    <a:bodyPr/>
                    <a:lstStyle/>
                    <a:p>
                      <a:endParaRPr lang="en-US" dirty="0"/>
                    </a:p>
                  </a:txBody>
                  <a:tcPr/>
                </a:tc>
                <a:extLst>
                  <a:ext uri="{0D108BD9-81ED-4DB2-BD59-A6C34878D82A}">
                    <a16:rowId xmlns:a16="http://schemas.microsoft.com/office/drawing/2014/main" val="10000"/>
                  </a:ext>
                </a:extLst>
              </a:tr>
            </a:tbl>
          </a:graphicData>
        </a:graphic>
      </p:graphicFrame>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abic Typesetting" panose="03020402040406030203" pitchFamily="66" charset="-78"/>
              </a:rPr>
              <a:t>CSS Style Example</a:t>
            </a:r>
            <a:endParaRPr lang="en-US" sz="3600" b="1" u="sng" dirty="0">
              <a:latin typeface="Garamond" panose="02020404030301010803" pitchFamily="18" charset="0"/>
              <a:cs typeface="Arabic Typesetting" panose="03020402040406030203" pitchFamily="66" charset="-78"/>
            </a:endParaRPr>
          </a:p>
        </p:txBody>
      </p:sp>
      <p:sp>
        <p:nvSpPr>
          <p:cNvPr id="3" name="Content Placeholder 2"/>
          <p:cNvSpPr txBox="1">
            <a:spLocks/>
          </p:cNvSpPr>
          <p:nvPr/>
        </p:nvSpPr>
        <p:spPr>
          <a:xfrm>
            <a:off x="954314" y="1232452"/>
            <a:ext cx="10515600" cy="360424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smtClean="0">
              <a:latin typeface="Garamond" panose="02020404030301010803" pitchFamily="18" charset="0"/>
              <a:cs typeface="Arabic Typesetting" panose="03020402040406030203" pitchFamily="66" charset="-78"/>
            </a:endParaRPr>
          </a:p>
          <a:p>
            <a:pPr algn="l"/>
            <a:endParaRPr lang="en-US" sz="2000" dirty="0">
              <a:latin typeface="Garamond" panose="02020404030301010803" pitchFamily="18" charset="0"/>
              <a:cs typeface="Arabic Typesetting" panose="03020402040406030203" pitchFamily="66" charset="-78"/>
            </a:endParaRPr>
          </a:p>
        </p:txBody>
      </p:sp>
      <p:graphicFrame>
        <p:nvGraphicFramePr>
          <p:cNvPr id="25" name="Table 24"/>
          <p:cNvGraphicFramePr>
            <a:graphicFrameLocks noGrp="1"/>
          </p:cNvGraphicFramePr>
          <p:nvPr>
            <p:extLst>
              <p:ext uri="{D42A27DB-BD31-4B8C-83A1-F6EECF244321}">
                <p14:modId xmlns:p14="http://schemas.microsoft.com/office/powerpoint/2010/main" val="3816461537"/>
              </p:ext>
            </p:extLst>
          </p:nvPr>
        </p:nvGraphicFramePr>
        <p:xfrm>
          <a:off x="1378208" y="2476294"/>
          <a:ext cx="5009883" cy="2998073"/>
        </p:xfrm>
        <a:graphic>
          <a:graphicData uri="http://schemas.openxmlformats.org/drawingml/2006/table">
            <a:tbl>
              <a:tblPr>
                <a:tableStyleId>{5940675A-B579-460E-94D1-54222C63F5DA}</a:tableStyleId>
              </a:tblPr>
              <a:tblGrid>
                <a:gridCol w="5009883">
                  <a:extLst>
                    <a:ext uri="{9D8B030D-6E8A-4147-A177-3AD203B41FA5}">
                      <a16:colId xmlns:a16="http://schemas.microsoft.com/office/drawing/2014/main" val="20000"/>
                    </a:ext>
                  </a:extLst>
                </a:gridCol>
              </a:tblGrid>
              <a:tr h="2998073">
                <a:tc>
                  <a:txBody>
                    <a:bodyPr/>
                    <a:lstStyle/>
                    <a:p>
                      <a:endParaRPr lang="en-US" dirty="0"/>
                    </a:p>
                  </a:txBody>
                  <a:tcPr/>
                </a:tc>
                <a:extLst>
                  <a:ext uri="{0D108BD9-81ED-4DB2-BD59-A6C34878D82A}">
                    <a16:rowId xmlns:a16="http://schemas.microsoft.com/office/drawing/2014/main" val="10000"/>
                  </a:ext>
                </a:extLst>
              </a:tr>
            </a:tbl>
          </a:graphicData>
        </a:graphic>
      </p:graphicFrame>
      <p:sp>
        <p:nvSpPr>
          <p:cNvPr id="26" name="Content Placeholder 2"/>
          <p:cNvSpPr txBox="1">
            <a:spLocks/>
          </p:cNvSpPr>
          <p:nvPr/>
        </p:nvSpPr>
        <p:spPr>
          <a:xfrm>
            <a:off x="1339573" y="2513086"/>
            <a:ext cx="5048519" cy="288909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en-US" sz="1800" b="1" dirty="0" smtClean="0">
                <a:solidFill>
                  <a:srgbClr val="FF0000"/>
                </a:solidFill>
                <a:latin typeface="Garamond" panose="02020404030301010803" pitchFamily="18" charset="0"/>
              </a:rPr>
              <a:t>&lt;html&gt;</a:t>
            </a:r>
          </a:p>
          <a:p>
            <a:pPr algn="l">
              <a:lnSpc>
                <a:spcPct val="100000"/>
              </a:lnSpc>
              <a:spcBef>
                <a:spcPts val="0"/>
              </a:spcBef>
            </a:pPr>
            <a:r>
              <a:rPr lang="en-US" sz="1800" b="1" dirty="0" smtClean="0">
                <a:solidFill>
                  <a:srgbClr val="C00000"/>
                </a:solidFill>
                <a:latin typeface="Garamond" panose="02020404030301010803" pitchFamily="18" charset="0"/>
              </a:rPr>
              <a:t>&lt;head&gt;</a:t>
            </a:r>
          </a:p>
          <a:p>
            <a:pPr algn="l">
              <a:lnSpc>
                <a:spcPct val="100000"/>
              </a:lnSpc>
              <a:spcBef>
                <a:spcPts val="0"/>
              </a:spcBef>
            </a:pPr>
            <a:r>
              <a:rPr lang="en-US" sz="1800" b="1" dirty="0" smtClean="0">
                <a:solidFill>
                  <a:schemeClr val="accent1">
                    <a:lumMod val="50000"/>
                  </a:schemeClr>
                </a:solidFill>
                <a:latin typeface="Garamond" panose="02020404030301010803" pitchFamily="18" charset="0"/>
              </a:rPr>
              <a:t>&lt;style&gt; </a:t>
            </a:r>
            <a:r>
              <a:rPr lang="pt-BR" sz="1800" b="1" dirty="0">
                <a:solidFill>
                  <a:schemeClr val="accent6">
                    <a:lumMod val="75000"/>
                  </a:schemeClr>
                </a:solidFill>
              </a:rPr>
              <a:t>p {</a:t>
            </a:r>
            <a:r>
              <a:rPr lang="pt-BR" sz="1800" dirty="0"/>
              <a:t>font-family:Arial</a:t>
            </a:r>
            <a:r>
              <a:rPr lang="pt-BR" sz="1800" dirty="0" smtClean="0"/>
              <a:t>; color: red; background-color:black;</a:t>
            </a:r>
            <a:r>
              <a:rPr lang="pt-BR" sz="1800" b="1" dirty="0" smtClean="0">
                <a:solidFill>
                  <a:schemeClr val="accent6">
                    <a:lumMod val="75000"/>
                  </a:schemeClr>
                </a:solidFill>
              </a:rPr>
              <a:t>}</a:t>
            </a:r>
            <a:r>
              <a:rPr lang="en-US" sz="1800" b="1" dirty="0" smtClean="0">
                <a:solidFill>
                  <a:srgbClr val="C00000"/>
                </a:solidFill>
                <a:latin typeface="Garamond" panose="02020404030301010803" pitchFamily="18" charset="0"/>
              </a:rPr>
              <a:t> </a:t>
            </a:r>
            <a:r>
              <a:rPr lang="en-US" sz="1800" b="1" dirty="0" smtClean="0">
                <a:solidFill>
                  <a:schemeClr val="accent1">
                    <a:lumMod val="50000"/>
                  </a:schemeClr>
                </a:solidFill>
                <a:latin typeface="Garamond" panose="02020404030301010803" pitchFamily="18" charset="0"/>
              </a:rPr>
              <a:t>&lt;/style</a:t>
            </a:r>
            <a:r>
              <a:rPr lang="en-US" sz="1800" b="1" dirty="0">
                <a:solidFill>
                  <a:schemeClr val="accent1">
                    <a:lumMod val="50000"/>
                  </a:schemeClr>
                </a:solidFill>
                <a:latin typeface="Garamond" panose="02020404030301010803" pitchFamily="18" charset="0"/>
              </a:rPr>
              <a:t>&gt; </a:t>
            </a:r>
            <a:endParaRPr lang="pt-BR" sz="1800" b="1" dirty="0">
              <a:solidFill>
                <a:schemeClr val="accent1">
                  <a:lumMod val="50000"/>
                </a:schemeClr>
              </a:solidFill>
            </a:endParaRPr>
          </a:p>
          <a:p>
            <a:pPr algn="l">
              <a:lnSpc>
                <a:spcPct val="100000"/>
              </a:lnSpc>
              <a:spcBef>
                <a:spcPts val="0"/>
              </a:spcBef>
            </a:pPr>
            <a:r>
              <a:rPr lang="en-US" sz="1800" b="1" dirty="0" smtClean="0">
                <a:solidFill>
                  <a:srgbClr val="C00000"/>
                </a:solidFill>
                <a:latin typeface="Garamond" panose="02020404030301010803" pitchFamily="18" charset="0"/>
              </a:rPr>
              <a:t>&lt;/head&gt;</a:t>
            </a:r>
          </a:p>
          <a:p>
            <a:pPr algn="l">
              <a:lnSpc>
                <a:spcPct val="100000"/>
              </a:lnSpc>
              <a:spcBef>
                <a:spcPts val="0"/>
              </a:spcBef>
            </a:pPr>
            <a:r>
              <a:rPr lang="en-US" sz="1800" b="1" dirty="0" smtClean="0">
                <a:solidFill>
                  <a:srgbClr val="C00000"/>
                </a:solidFill>
                <a:latin typeface="Garamond" panose="02020404030301010803" pitchFamily="18" charset="0"/>
              </a:rPr>
              <a:t>&lt;body&gt;</a:t>
            </a:r>
          </a:p>
          <a:p>
            <a:pPr algn="l">
              <a:lnSpc>
                <a:spcPct val="100000"/>
              </a:lnSpc>
              <a:spcBef>
                <a:spcPts val="0"/>
              </a:spcBef>
            </a:pPr>
            <a:r>
              <a:rPr lang="en-US" sz="1800" b="1" dirty="0">
                <a:solidFill>
                  <a:schemeClr val="accent1">
                    <a:lumMod val="50000"/>
                  </a:schemeClr>
                </a:solidFill>
                <a:latin typeface="Garamond" panose="02020404030301010803" pitchFamily="18" charset="0"/>
              </a:rPr>
              <a:t>&lt;p&gt; </a:t>
            </a:r>
            <a:r>
              <a:rPr lang="en-US" sz="1800" b="1" dirty="0" smtClean="0">
                <a:solidFill>
                  <a:schemeClr val="accent1">
                    <a:lumMod val="50000"/>
                  </a:schemeClr>
                </a:solidFill>
                <a:latin typeface="Garamond" panose="02020404030301010803" pitchFamily="18" charset="0"/>
              </a:rPr>
              <a:t>&lt;b&gt; </a:t>
            </a:r>
            <a:r>
              <a:rPr lang="en-US" sz="1800" dirty="0" smtClean="0">
                <a:latin typeface="Garamond" panose="02020404030301010803" pitchFamily="18" charset="0"/>
              </a:rPr>
              <a:t>Welcome to </a:t>
            </a:r>
            <a:r>
              <a:rPr lang="en-US" sz="1800" dirty="0" smtClean="0">
                <a:latin typeface="Garamond" panose="02020404030301010803" pitchFamily="18" charset="0"/>
              </a:rPr>
              <a:t>Snap deal </a:t>
            </a:r>
            <a:r>
              <a:rPr lang="en-US" sz="1800" dirty="0" smtClean="0">
                <a:latin typeface="Garamond" panose="02020404030301010803" pitchFamily="18" charset="0"/>
              </a:rPr>
              <a:t>Academy</a:t>
            </a:r>
            <a:r>
              <a:rPr lang="en-US" sz="1800" b="1" dirty="0" smtClean="0">
                <a:latin typeface="Garamond" panose="02020404030301010803" pitchFamily="18" charset="0"/>
              </a:rPr>
              <a:t> </a:t>
            </a:r>
            <a:r>
              <a:rPr lang="en-US" sz="1800" b="1" dirty="0" smtClean="0">
                <a:solidFill>
                  <a:schemeClr val="accent1">
                    <a:lumMod val="50000"/>
                  </a:schemeClr>
                </a:solidFill>
                <a:latin typeface="Garamond" panose="02020404030301010803" pitchFamily="18" charset="0"/>
              </a:rPr>
              <a:t>&lt;/b</a:t>
            </a:r>
            <a:r>
              <a:rPr lang="en-US" sz="1800" b="1" dirty="0">
                <a:solidFill>
                  <a:schemeClr val="accent1">
                    <a:lumMod val="50000"/>
                  </a:schemeClr>
                </a:solidFill>
                <a:latin typeface="Garamond" panose="02020404030301010803" pitchFamily="18" charset="0"/>
              </a:rPr>
              <a:t>&gt; &lt;/</a:t>
            </a:r>
            <a:r>
              <a:rPr lang="en-US" sz="1800" b="1" dirty="0" smtClean="0">
                <a:solidFill>
                  <a:schemeClr val="accent1">
                    <a:lumMod val="50000"/>
                  </a:schemeClr>
                </a:solidFill>
                <a:latin typeface="Garamond" panose="02020404030301010803" pitchFamily="18" charset="0"/>
              </a:rPr>
              <a:t>p&gt;</a:t>
            </a:r>
          </a:p>
          <a:p>
            <a:pPr algn="l">
              <a:lnSpc>
                <a:spcPct val="100000"/>
              </a:lnSpc>
              <a:spcBef>
                <a:spcPts val="0"/>
              </a:spcBef>
            </a:pPr>
            <a:r>
              <a:rPr lang="en-US" sz="1800" b="1" dirty="0" smtClean="0">
                <a:solidFill>
                  <a:srgbClr val="C00000"/>
                </a:solidFill>
                <a:latin typeface="Garamond" panose="02020404030301010803" pitchFamily="18" charset="0"/>
              </a:rPr>
              <a:t>&lt;/body&gt;	</a:t>
            </a:r>
          </a:p>
          <a:p>
            <a:pPr algn="l">
              <a:lnSpc>
                <a:spcPct val="100000"/>
              </a:lnSpc>
              <a:spcBef>
                <a:spcPts val="0"/>
              </a:spcBef>
            </a:pPr>
            <a:r>
              <a:rPr lang="en-US" sz="1800" b="1" dirty="0" smtClean="0">
                <a:solidFill>
                  <a:srgbClr val="FF0000"/>
                </a:solidFill>
                <a:latin typeface="Garamond" panose="02020404030301010803" pitchFamily="18" charset="0"/>
              </a:rPr>
              <a:t>&lt;/html&gt;</a:t>
            </a:r>
            <a:endParaRPr lang="en-US" sz="1800" b="1" dirty="0">
              <a:solidFill>
                <a:srgbClr val="FF0000"/>
              </a:solidFill>
              <a:latin typeface="Garamond" panose="02020404030301010803" pitchFamily="18" charset="0"/>
            </a:endParaRPr>
          </a:p>
        </p:txBody>
      </p:sp>
      <p:graphicFrame>
        <p:nvGraphicFramePr>
          <p:cNvPr id="27" name="Table 26"/>
          <p:cNvGraphicFramePr>
            <a:graphicFrameLocks noGrp="1"/>
          </p:cNvGraphicFramePr>
          <p:nvPr>
            <p:extLst>
              <p:ext uri="{D42A27DB-BD31-4B8C-83A1-F6EECF244321}">
                <p14:modId xmlns:p14="http://schemas.microsoft.com/office/powerpoint/2010/main" val="4055802617"/>
              </p:ext>
            </p:extLst>
          </p:nvPr>
        </p:nvGraphicFramePr>
        <p:xfrm>
          <a:off x="6478244" y="2472259"/>
          <a:ext cx="4109545" cy="335280"/>
        </p:xfrm>
        <a:graphic>
          <a:graphicData uri="http://schemas.openxmlformats.org/drawingml/2006/table">
            <a:tbl>
              <a:tblPr>
                <a:tableStyleId>{5940675A-B579-460E-94D1-54222C63F5DA}</a:tableStyleId>
              </a:tblPr>
              <a:tblGrid>
                <a:gridCol w="4109545">
                  <a:extLst>
                    <a:ext uri="{9D8B030D-6E8A-4147-A177-3AD203B41FA5}">
                      <a16:colId xmlns:a16="http://schemas.microsoft.com/office/drawing/2014/main" val="20000"/>
                    </a:ext>
                  </a:extLst>
                </a:gridCol>
              </a:tblGrid>
              <a:tr h="334499">
                <a:tc>
                  <a:txBody>
                    <a:bodyPr/>
                    <a:lstStyle/>
                    <a:p>
                      <a:r>
                        <a:rPr lang="en-US" sz="1600" b="1" i="0" kern="1200" dirty="0" smtClean="0">
                          <a:solidFill>
                            <a:srgbClr val="FF0000"/>
                          </a:solidFill>
                          <a:effectLst/>
                          <a:latin typeface="Arial" panose="020B0604020202020204" pitchFamily="34" charset="0"/>
                          <a:ea typeface="+mn-ea"/>
                          <a:cs typeface="Arial" panose="020B0604020202020204" pitchFamily="34" charset="0"/>
                        </a:rPr>
                        <a:t>Welcome to </a:t>
                      </a:r>
                      <a:r>
                        <a:rPr lang="en-US" sz="1600" b="1" i="0" kern="1200" dirty="0" err="1" smtClean="0">
                          <a:solidFill>
                            <a:srgbClr val="FF0000"/>
                          </a:solidFill>
                          <a:effectLst/>
                          <a:latin typeface="Arial" panose="020B0604020202020204" pitchFamily="34" charset="0"/>
                          <a:ea typeface="+mn-ea"/>
                          <a:cs typeface="Arial" panose="020B0604020202020204" pitchFamily="34" charset="0"/>
                        </a:rPr>
                        <a:t>Snapdeal</a:t>
                      </a:r>
                      <a:r>
                        <a:rPr lang="en-US" sz="1600" b="1" i="0" kern="1200" dirty="0" smtClean="0">
                          <a:solidFill>
                            <a:srgbClr val="FF0000"/>
                          </a:solidFill>
                          <a:effectLst/>
                          <a:latin typeface="Arial" panose="020B0604020202020204" pitchFamily="34" charset="0"/>
                          <a:ea typeface="+mn-ea"/>
                          <a:cs typeface="Arial" panose="020B0604020202020204" pitchFamily="34" charset="0"/>
                        </a:rPr>
                        <a:t> Academy</a:t>
                      </a:r>
                      <a:endParaRPr lang="en-US" sz="1600" b="0" i="0" kern="1200" dirty="0">
                        <a:solidFill>
                          <a:srgbClr val="FF0000"/>
                        </a:solidFill>
                        <a:effectLst/>
                        <a:latin typeface="Arial" panose="020B0604020202020204" pitchFamily="34" charset="0"/>
                        <a:ea typeface="+mn-ea"/>
                        <a:cs typeface="Arial" panose="020B0604020202020204" pitchFamily="34" charset="0"/>
                      </a:endParaRPr>
                    </a:p>
                  </a:txBody>
                  <a:tcPr>
                    <a:solidFill>
                      <a:schemeClr val="tx1"/>
                    </a:solidFill>
                  </a:tcPr>
                </a:tc>
                <a:extLst>
                  <a:ext uri="{0D108BD9-81ED-4DB2-BD59-A6C34878D82A}">
                    <a16:rowId xmlns:a16="http://schemas.microsoft.com/office/drawing/2014/main" val="10000"/>
                  </a:ext>
                </a:extLst>
              </a:tr>
            </a:tbl>
          </a:graphicData>
        </a:graphic>
      </p:graphicFrame>
      <p:sp>
        <p:nvSpPr>
          <p:cNvPr id="5" name="TextBox 4"/>
          <p:cNvSpPr txBox="1"/>
          <p:nvPr/>
        </p:nvSpPr>
        <p:spPr>
          <a:xfrm>
            <a:off x="1716563" y="1484331"/>
            <a:ext cx="10475437" cy="369332"/>
          </a:xfrm>
          <a:prstGeom prst="rect">
            <a:avLst/>
          </a:prstGeom>
          <a:noFill/>
        </p:spPr>
        <p:txBody>
          <a:bodyPr wrap="square" rtlCol="0">
            <a:spAutoFit/>
          </a:bodyPr>
          <a:lstStyle/>
          <a:p>
            <a:r>
              <a:rPr lang="en-US" b="1" u="sng" dirty="0" smtClean="0"/>
              <a:t>Selector -</a:t>
            </a:r>
            <a:r>
              <a:rPr lang="en-US" dirty="0" smtClean="0"/>
              <a:t> I </a:t>
            </a:r>
            <a:r>
              <a:rPr lang="en-US" dirty="0"/>
              <a:t>want the text color of my </a:t>
            </a:r>
            <a:r>
              <a:rPr lang="en-US" dirty="0" smtClean="0"/>
              <a:t>paragraph to </a:t>
            </a:r>
            <a:r>
              <a:rPr lang="en-US" dirty="0"/>
              <a:t>be </a:t>
            </a:r>
            <a:r>
              <a:rPr lang="en-US" u="sng" dirty="0"/>
              <a:t>red</a:t>
            </a:r>
            <a:r>
              <a:rPr lang="en-US" dirty="0"/>
              <a:t> and the background color to be </a:t>
            </a:r>
            <a:r>
              <a:rPr lang="en-US" u="sng" dirty="0" smtClean="0"/>
              <a:t>black</a:t>
            </a:r>
            <a:r>
              <a:rPr lang="en-US" dirty="0" smtClean="0"/>
              <a:t>.</a:t>
            </a:r>
            <a:endParaRPr lang="en-US" dirty="0"/>
          </a:p>
        </p:txBody>
      </p:sp>
      <p:sp>
        <p:nvSpPr>
          <p:cNvPr id="29" name="Line 14"/>
          <p:cNvSpPr>
            <a:spLocks noChangeShapeType="1"/>
          </p:cNvSpPr>
          <p:nvPr/>
        </p:nvSpPr>
        <p:spPr bwMode="auto">
          <a:xfrm flipH="1">
            <a:off x="2298033" y="1853663"/>
            <a:ext cx="4888" cy="1318846"/>
          </a:xfrm>
          <a:prstGeom prst="line">
            <a:avLst/>
          </a:prstGeom>
          <a:ln>
            <a:headEnd/>
            <a:tailEnd type="triangle" w="med" len="med"/>
          </a:ln>
          <a:extLst/>
        </p:spPr>
        <p:style>
          <a:lnRef idx="3">
            <a:schemeClr val="dk1"/>
          </a:lnRef>
          <a:fillRef idx="0">
            <a:schemeClr val="dk1"/>
          </a:fillRef>
          <a:effectRef idx="2">
            <a:schemeClr val="dk1"/>
          </a:effectRef>
          <a:fontRef idx="minor">
            <a:schemeClr val="tx1"/>
          </a:fontRef>
        </p:style>
        <p:txBody>
          <a:bodyPr/>
          <a:ls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endParaRPr lang="en-US"/>
          </a:p>
        </p:txBody>
      </p:sp>
    </p:spTree>
    <p:extLst>
      <p:ext uri="{BB962C8B-B14F-4D97-AF65-F5344CB8AC3E}">
        <p14:creationId xmlns:p14="http://schemas.microsoft.com/office/powerpoint/2010/main" val="3063247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abic Typesetting" panose="03020402040406030203" pitchFamily="66" charset="-78"/>
              </a:rPr>
              <a:t>CSS Selectors</a:t>
            </a:r>
            <a:endParaRPr lang="en-US" sz="3600" b="1" u="sng" dirty="0">
              <a:latin typeface="Garamond" panose="02020404030301010803" pitchFamily="18" charset="0"/>
              <a:cs typeface="Arabic Typesetting" panose="03020402040406030203" pitchFamily="66" charset="-78"/>
            </a:endParaRPr>
          </a:p>
        </p:txBody>
      </p:sp>
      <p:sp>
        <p:nvSpPr>
          <p:cNvPr id="4" name="TextBox 3"/>
          <p:cNvSpPr txBox="1"/>
          <p:nvPr/>
        </p:nvSpPr>
        <p:spPr>
          <a:xfrm>
            <a:off x="819150" y="1314450"/>
            <a:ext cx="10763250" cy="2092881"/>
          </a:xfrm>
          <a:prstGeom prst="rect">
            <a:avLst/>
          </a:prstGeom>
          <a:noFill/>
        </p:spPr>
        <p:txBody>
          <a:bodyPr wrap="square" rtlCol="0">
            <a:spAutoFit/>
          </a:bodyPr>
          <a:lstStyle/>
          <a:p>
            <a:r>
              <a:rPr lang="en-US" sz="2800" dirty="0">
                <a:latin typeface="Garamond" panose="02020404030301010803" pitchFamily="18" charset="0"/>
              </a:rPr>
              <a:t>CSS selectors allow you to select and manipulate HTML </a:t>
            </a:r>
            <a:r>
              <a:rPr lang="en-US" sz="2800" dirty="0" smtClean="0">
                <a:latin typeface="Garamond" panose="02020404030301010803" pitchFamily="18" charset="0"/>
              </a:rPr>
              <a:t>elements based </a:t>
            </a:r>
            <a:r>
              <a:rPr lang="en-US" sz="2800" dirty="0">
                <a:latin typeface="Garamond" panose="02020404030301010803" pitchFamily="18" charset="0"/>
              </a:rPr>
              <a:t>on their id, class, type, attribute, and more</a:t>
            </a:r>
            <a:r>
              <a:rPr lang="en-US" sz="2800" dirty="0" smtClean="0">
                <a:latin typeface="Garamond" panose="02020404030301010803" pitchFamily="18" charset="0"/>
              </a:rPr>
              <a:t>.</a:t>
            </a:r>
          </a:p>
          <a:p>
            <a:endParaRPr lang="en-US" sz="2800" dirty="0">
              <a:latin typeface="Garamond" panose="02020404030301010803" pitchFamily="18" charset="0"/>
            </a:endParaRPr>
          </a:p>
          <a:p>
            <a:r>
              <a:rPr lang="en-US" sz="2800" b="1" u="sng" dirty="0" smtClean="0">
                <a:latin typeface="Garamond" panose="02020404030301010803" pitchFamily="18" charset="0"/>
              </a:rPr>
              <a:t>Examples – </a:t>
            </a:r>
            <a:endParaRPr lang="en-US" sz="2800" b="1" u="sng" dirty="0">
              <a:latin typeface="Garamond" panose="02020404030301010803" pitchFamily="18" charset="0"/>
            </a:endParaRPr>
          </a:p>
          <a:p>
            <a:endParaRPr lang="en-US" dirty="0">
              <a:latin typeface="Garamond" panose="02020404030301010803"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102" y="3207223"/>
            <a:ext cx="11341184" cy="3231677"/>
          </a:xfrm>
          <a:prstGeom prst="rect">
            <a:avLst/>
          </a:prstGeom>
        </p:spPr>
      </p:pic>
      <p:sp>
        <p:nvSpPr>
          <p:cNvPr id="5" name="Rectangle 4"/>
          <p:cNvSpPr/>
          <p:nvPr/>
        </p:nvSpPr>
        <p:spPr>
          <a:xfrm>
            <a:off x="1231899" y="4135272"/>
            <a:ext cx="154769" cy="2968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7858740" y="4135272"/>
            <a:ext cx="154769" cy="2968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34546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abic Typesetting" panose="03020402040406030203" pitchFamily="66" charset="-78"/>
              </a:rPr>
              <a:t>CSS Selectors (Cont.)</a:t>
            </a:r>
            <a:endParaRPr lang="en-US" sz="3600" b="1" u="sng" dirty="0">
              <a:latin typeface="Garamond" panose="02020404030301010803" pitchFamily="18" charset="0"/>
              <a:cs typeface="Arabic Typesetting" panose="03020402040406030203" pitchFamily="66" charset="-78"/>
            </a:endParaRPr>
          </a:p>
        </p:txBody>
      </p:sp>
      <p:sp>
        <p:nvSpPr>
          <p:cNvPr id="5" name="Rectangle 4"/>
          <p:cNvSpPr/>
          <p:nvPr/>
        </p:nvSpPr>
        <p:spPr>
          <a:xfrm>
            <a:off x="449943" y="1259545"/>
            <a:ext cx="11524343" cy="6678751"/>
          </a:xfrm>
          <a:prstGeom prst="rect">
            <a:avLst/>
          </a:prstGeom>
        </p:spPr>
        <p:txBody>
          <a:bodyPr wrap="square">
            <a:spAutoFit/>
          </a:bodyPr>
          <a:lstStyle/>
          <a:p>
            <a:r>
              <a:rPr lang="en-US" sz="2400" b="1" u="sng" dirty="0">
                <a:latin typeface="Garamond" panose="02020404030301010803" pitchFamily="18" charset="0"/>
              </a:rPr>
              <a:t>Declaring a CSS Rule for a Elements </a:t>
            </a:r>
            <a:r>
              <a:rPr lang="en-US" sz="2400" b="1" u="sng" dirty="0" smtClean="0">
                <a:latin typeface="Garamond" panose="02020404030301010803" pitchFamily="18" charset="0"/>
              </a:rPr>
              <a:t>Attribute</a:t>
            </a:r>
          </a:p>
          <a:p>
            <a:endParaRPr lang="en-US" sz="2000" b="1" u="sng" dirty="0">
              <a:latin typeface="Garamond" panose="02020404030301010803" pitchFamily="18" charset="0"/>
            </a:endParaRPr>
          </a:p>
          <a:p>
            <a:r>
              <a:rPr lang="en-US" sz="2400" dirty="0" smtClean="0">
                <a:latin typeface="Garamond" panose="02020404030301010803" pitchFamily="18" charset="0"/>
              </a:rPr>
              <a:t>It will style all the content of that element </a:t>
            </a:r>
            <a:r>
              <a:rPr lang="en-US" sz="2400" dirty="0" smtClean="0">
                <a:latin typeface="Garamond" panose="02020404030301010803" pitchFamily="18" charset="0"/>
              </a:rPr>
              <a:t>that </a:t>
            </a:r>
            <a:r>
              <a:rPr lang="en-US" sz="2400" dirty="0" smtClean="0">
                <a:latin typeface="Garamond" panose="02020404030301010803" pitchFamily="18" charset="0"/>
              </a:rPr>
              <a:t>you are selecting.</a:t>
            </a:r>
          </a:p>
          <a:p>
            <a:endParaRPr lang="en-US" sz="2400" dirty="0">
              <a:latin typeface="Garamond" panose="02020404030301010803" pitchFamily="18" charset="0"/>
            </a:endParaRPr>
          </a:p>
          <a:p>
            <a:r>
              <a:rPr lang="en-US" sz="2400" b="1" u="sng" dirty="0" smtClean="0">
                <a:latin typeface="Garamond" panose="02020404030301010803" pitchFamily="18" charset="0"/>
              </a:rPr>
              <a:t>Example-</a:t>
            </a:r>
          </a:p>
          <a:p>
            <a:endParaRPr lang="en-US" sz="2400" b="1" u="sng" dirty="0">
              <a:latin typeface="Garamond" panose="02020404030301010803" pitchFamily="18" charset="0"/>
            </a:endParaRPr>
          </a:p>
          <a:p>
            <a:r>
              <a:rPr lang="en-US" sz="2400" dirty="0" smtClean="0">
                <a:latin typeface="Garamond" panose="02020404030301010803" pitchFamily="18" charset="0"/>
              </a:rPr>
              <a:t>The HTML</a:t>
            </a:r>
          </a:p>
          <a:p>
            <a:r>
              <a:rPr lang="en-US" sz="2400" b="1" dirty="0" smtClean="0">
                <a:solidFill>
                  <a:schemeClr val="accent5">
                    <a:lumMod val="50000"/>
                  </a:schemeClr>
                </a:solidFill>
                <a:latin typeface="Garamond" panose="02020404030301010803" pitchFamily="18" charset="0"/>
              </a:rPr>
              <a:t>&lt;p&gt; </a:t>
            </a:r>
            <a:r>
              <a:rPr lang="en-US" sz="2400" dirty="0" smtClean="0">
                <a:latin typeface="Garamond" panose="02020404030301010803" pitchFamily="18" charset="0"/>
              </a:rPr>
              <a:t>Welcome to the </a:t>
            </a:r>
            <a:r>
              <a:rPr lang="en-US" sz="2400" dirty="0" smtClean="0">
                <a:latin typeface="Garamond" panose="02020404030301010803" pitchFamily="18" charset="0"/>
              </a:rPr>
              <a:t>Snap deal </a:t>
            </a:r>
            <a:r>
              <a:rPr lang="en-US" sz="2400" dirty="0" smtClean="0">
                <a:latin typeface="Garamond" panose="02020404030301010803" pitchFamily="18" charset="0"/>
              </a:rPr>
              <a:t>Academy </a:t>
            </a:r>
            <a:r>
              <a:rPr lang="en-US" sz="2400" b="1" dirty="0" smtClean="0">
                <a:solidFill>
                  <a:schemeClr val="accent5">
                    <a:lumMod val="50000"/>
                  </a:schemeClr>
                </a:solidFill>
                <a:latin typeface="Garamond" panose="02020404030301010803" pitchFamily="18" charset="0"/>
              </a:rPr>
              <a:t>&lt;/p&gt;</a:t>
            </a:r>
          </a:p>
          <a:p>
            <a:r>
              <a:rPr lang="en-US" sz="2400" b="1" dirty="0" smtClean="0">
                <a:solidFill>
                  <a:schemeClr val="accent5">
                    <a:lumMod val="50000"/>
                  </a:schemeClr>
                </a:solidFill>
                <a:latin typeface="Garamond" panose="02020404030301010803" pitchFamily="18" charset="0"/>
              </a:rPr>
              <a:t>&lt;p&gt; &lt;b&gt;&lt;i&gt; </a:t>
            </a:r>
            <a:r>
              <a:rPr lang="en-US" sz="2400" dirty="0" smtClean="0">
                <a:latin typeface="Garamond" panose="02020404030301010803" pitchFamily="18" charset="0"/>
              </a:rPr>
              <a:t>Powered by – </a:t>
            </a:r>
            <a:r>
              <a:rPr lang="en-US" sz="2400" dirty="0" smtClean="0">
                <a:latin typeface="Garamond" panose="02020404030301010803" pitchFamily="18" charset="0"/>
              </a:rPr>
              <a:t>People Strategists </a:t>
            </a:r>
            <a:r>
              <a:rPr lang="en-US" sz="2400" b="1" dirty="0" smtClean="0">
                <a:solidFill>
                  <a:schemeClr val="accent5">
                    <a:lumMod val="50000"/>
                  </a:schemeClr>
                </a:solidFill>
                <a:latin typeface="Garamond" panose="02020404030301010803" pitchFamily="18" charset="0"/>
              </a:rPr>
              <a:t>&lt;/i&gt;&lt;/b&gt;&lt;/p&gt;</a:t>
            </a:r>
          </a:p>
          <a:p>
            <a:endParaRPr lang="en-US" sz="2400" dirty="0">
              <a:latin typeface="Garamond" panose="02020404030301010803" pitchFamily="18" charset="0"/>
            </a:endParaRPr>
          </a:p>
          <a:p>
            <a:r>
              <a:rPr lang="en-US" sz="2400" dirty="0" smtClean="0">
                <a:latin typeface="Garamond" panose="02020404030301010803" pitchFamily="18" charset="0"/>
              </a:rPr>
              <a:t>The CSS</a:t>
            </a:r>
          </a:p>
          <a:p>
            <a:r>
              <a:rPr lang="en-US" sz="2400" b="1" dirty="0" smtClean="0">
                <a:solidFill>
                  <a:schemeClr val="accent2">
                    <a:lumMod val="50000"/>
                  </a:schemeClr>
                </a:solidFill>
                <a:latin typeface="Garamond" panose="02020404030301010803" pitchFamily="18" charset="0"/>
              </a:rPr>
              <a:t>p {</a:t>
            </a:r>
            <a:r>
              <a:rPr lang="en-US" sz="2400" dirty="0" smtClean="0">
                <a:solidFill>
                  <a:schemeClr val="accent5">
                    <a:lumMod val="50000"/>
                  </a:schemeClr>
                </a:solidFill>
                <a:latin typeface="Garamond" panose="02020404030301010803" pitchFamily="18" charset="0"/>
              </a:rPr>
              <a:t>text-align: center; color: blue;</a:t>
            </a:r>
            <a:r>
              <a:rPr lang="en-US" sz="2400" b="1" dirty="0" smtClean="0">
                <a:solidFill>
                  <a:schemeClr val="accent2">
                    <a:lumMod val="50000"/>
                  </a:schemeClr>
                </a:solidFill>
                <a:latin typeface="Garamond" panose="02020404030301010803" pitchFamily="18" charset="0"/>
              </a:rPr>
              <a:t>}</a:t>
            </a:r>
          </a:p>
          <a:p>
            <a:endParaRPr lang="en-US" sz="2400" b="1" u="sng" dirty="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p>
        </p:txBody>
      </p:sp>
    </p:spTree>
    <p:extLst>
      <p:ext uri="{BB962C8B-B14F-4D97-AF65-F5344CB8AC3E}">
        <p14:creationId xmlns:p14="http://schemas.microsoft.com/office/powerpoint/2010/main" val="13097629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chemeClr val="bg1"/>
            </a:gs>
            <a:gs pos="100000">
              <a:schemeClr val="bg1"/>
            </a:gs>
            <a:gs pos="0">
              <a:srgbClr val="D9EEFF"/>
            </a:gs>
          </a:gsLst>
          <a:lin ang="54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49943" y="365126"/>
            <a:ext cx="11524343" cy="6214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u="sng" dirty="0" smtClean="0">
                <a:latin typeface="Garamond" panose="02020404030301010803" pitchFamily="18" charset="0"/>
                <a:cs typeface="Arabic Typesetting" panose="03020402040406030203" pitchFamily="66" charset="-78"/>
              </a:rPr>
              <a:t>CSS Selectors (Cont.)</a:t>
            </a:r>
            <a:endParaRPr lang="en-US" sz="3600" b="1" u="sng" dirty="0">
              <a:latin typeface="Garamond" panose="02020404030301010803" pitchFamily="18" charset="0"/>
              <a:cs typeface="Arabic Typesetting" panose="03020402040406030203" pitchFamily="66" charset="-78"/>
            </a:endParaRPr>
          </a:p>
        </p:txBody>
      </p:sp>
      <p:sp>
        <p:nvSpPr>
          <p:cNvPr id="5" name="Rectangle 4"/>
          <p:cNvSpPr/>
          <p:nvPr/>
        </p:nvSpPr>
        <p:spPr>
          <a:xfrm>
            <a:off x="449943" y="1259545"/>
            <a:ext cx="11524343" cy="5632311"/>
          </a:xfrm>
          <a:prstGeom prst="rect">
            <a:avLst/>
          </a:prstGeom>
        </p:spPr>
        <p:txBody>
          <a:bodyPr wrap="square">
            <a:spAutoFit/>
          </a:bodyPr>
          <a:lstStyle/>
          <a:p>
            <a:r>
              <a:rPr lang="en-US" sz="2400" b="1" u="sng" dirty="0" smtClean="0">
                <a:latin typeface="Garamond" panose="02020404030301010803" pitchFamily="18" charset="0"/>
              </a:rPr>
              <a:t>Grouping Selectors</a:t>
            </a:r>
          </a:p>
          <a:p>
            <a:endParaRPr lang="en-US" sz="2400" b="1" u="sng" dirty="0">
              <a:latin typeface="Garamond" panose="02020404030301010803" pitchFamily="18" charset="0"/>
            </a:endParaRPr>
          </a:p>
          <a:p>
            <a:r>
              <a:rPr lang="en-US" sz="2400" dirty="0" smtClean="0">
                <a:latin typeface="Garamond" panose="02020404030301010803" pitchFamily="18" charset="0"/>
              </a:rPr>
              <a:t>You can group all the selectors of </a:t>
            </a:r>
            <a:r>
              <a:rPr lang="en-US" sz="2400" dirty="0" smtClean="0">
                <a:latin typeface="Garamond" panose="02020404030301010803" pitchFamily="18" charset="0"/>
              </a:rPr>
              <a:t>the same </a:t>
            </a:r>
            <a:r>
              <a:rPr lang="en-US" sz="2400" dirty="0" smtClean="0">
                <a:latin typeface="Garamond" panose="02020404030301010803" pitchFamily="18" charset="0"/>
              </a:rPr>
              <a:t>style to minimize the code. The selectors should be separated with </a:t>
            </a:r>
            <a:r>
              <a:rPr lang="en-US" sz="2400" dirty="0" smtClean="0">
                <a:latin typeface="Garamond" panose="02020404030301010803" pitchFamily="18" charset="0"/>
              </a:rPr>
              <a:t>a comma</a:t>
            </a:r>
            <a:r>
              <a:rPr lang="en-US" sz="2400" dirty="0" smtClean="0">
                <a:latin typeface="Garamond" panose="02020404030301010803" pitchFamily="18" charset="0"/>
              </a:rPr>
              <a:t>.</a:t>
            </a:r>
          </a:p>
          <a:p>
            <a:endParaRPr lang="en-US" sz="2400" dirty="0">
              <a:latin typeface="Garamond" panose="02020404030301010803" pitchFamily="18" charset="0"/>
            </a:endParaRPr>
          </a:p>
          <a:p>
            <a:r>
              <a:rPr lang="en-US" sz="2400" b="1" u="sng" dirty="0" smtClean="0">
                <a:latin typeface="Garamond" panose="02020404030301010803" pitchFamily="18" charset="0"/>
              </a:rPr>
              <a:t>Example-</a:t>
            </a:r>
          </a:p>
          <a:p>
            <a:endParaRPr lang="en-US" sz="2400" b="1" u="sng" dirty="0">
              <a:latin typeface="Garamond" panose="02020404030301010803" pitchFamily="18" charset="0"/>
            </a:endParaRPr>
          </a:p>
          <a:p>
            <a:r>
              <a:rPr lang="en-US" sz="2400" b="1" dirty="0">
                <a:solidFill>
                  <a:schemeClr val="accent2">
                    <a:lumMod val="50000"/>
                  </a:schemeClr>
                </a:solidFill>
                <a:latin typeface="Garamond" panose="02020404030301010803" pitchFamily="18" charset="0"/>
              </a:rPr>
              <a:t>h2 </a:t>
            </a:r>
            <a:r>
              <a:rPr lang="en-US" sz="2400" b="1" dirty="0" smtClean="0">
                <a:solidFill>
                  <a:schemeClr val="accent2">
                    <a:lumMod val="50000"/>
                  </a:schemeClr>
                </a:solidFill>
                <a:latin typeface="Garamond" panose="02020404030301010803" pitchFamily="18" charset="0"/>
              </a:rPr>
              <a:t>{</a:t>
            </a:r>
            <a:r>
              <a:rPr lang="en-US" sz="2400" dirty="0" smtClean="0">
                <a:latin typeface="Garamond" panose="02020404030301010803" pitchFamily="18" charset="0"/>
              </a:rPr>
              <a:t>text-align</a:t>
            </a:r>
            <a:r>
              <a:rPr lang="en-US" sz="2400" dirty="0">
                <a:latin typeface="Garamond" panose="02020404030301010803" pitchFamily="18" charset="0"/>
              </a:rPr>
              <a:t>: center</a:t>
            </a:r>
            <a:r>
              <a:rPr lang="en-US" sz="2400" dirty="0" smtClean="0">
                <a:latin typeface="Garamond" panose="02020404030301010803" pitchFamily="18" charset="0"/>
              </a:rPr>
              <a:t>;</a:t>
            </a:r>
            <a:r>
              <a:rPr lang="en-US" sz="2400" dirty="0">
                <a:latin typeface="Garamond" panose="02020404030301010803" pitchFamily="18" charset="0"/>
              </a:rPr>
              <a:t> color: red</a:t>
            </a:r>
            <a:r>
              <a:rPr lang="en-US" sz="2400" dirty="0" smtClean="0">
                <a:latin typeface="Garamond" panose="02020404030301010803" pitchFamily="18" charset="0"/>
              </a:rPr>
              <a:t>; </a:t>
            </a:r>
            <a:r>
              <a:rPr lang="en-US" sz="2400" b="1" dirty="0" smtClean="0">
                <a:solidFill>
                  <a:schemeClr val="accent2">
                    <a:lumMod val="50000"/>
                  </a:schemeClr>
                </a:solidFill>
                <a:latin typeface="Garamond" panose="02020404030301010803" pitchFamily="18" charset="0"/>
              </a:rPr>
              <a:t>}</a:t>
            </a:r>
            <a:r>
              <a:rPr lang="en-US" sz="2400" b="1" dirty="0">
                <a:solidFill>
                  <a:schemeClr val="accent2">
                    <a:lumMod val="50000"/>
                  </a:schemeClr>
                </a:solidFill>
                <a:latin typeface="Garamond" panose="02020404030301010803" pitchFamily="18" charset="0"/>
              </a:rPr>
              <a:t/>
            </a:r>
            <a:br>
              <a:rPr lang="en-US" sz="2400" b="1" dirty="0">
                <a:solidFill>
                  <a:schemeClr val="accent2">
                    <a:lumMod val="50000"/>
                  </a:schemeClr>
                </a:solidFill>
                <a:latin typeface="Garamond" panose="02020404030301010803" pitchFamily="18" charset="0"/>
              </a:rPr>
            </a:br>
            <a:r>
              <a:rPr lang="en-US" sz="2400" b="1" dirty="0" smtClean="0">
                <a:solidFill>
                  <a:schemeClr val="accent2">
                    <a:lumMod val="50000"/>
                  </a:schemeClr>
                </a:solidFill>
                <a:latin typeface="Garamond" panose="02020404030301010803" pitchFamily="18" charset="0"/>
              </a:rPr>
              <a:t>p</a:t>
            </a:r>
            <a:r>
              <a:rPr lang="en-US" sz="2400" b="1" dirty="0">
                <a:solidFill>
                  <a:schemeClr val="accent2">
                    <a:lumMod val="50000"/>
                  </a:schemeClr>
                </a:solidFill>
                <a:latin typeface="Garamond" panose="02020404030301010803" pitchFamily="18" charset="0"/>
              </a:rPr>
              <a:t> </a:t>
            </a:r>
            <a:r>
              <a:rPr lang="en-US" sz="2400" b="1" dirty="0" smtClean="0">
                <a:solidFill>
                  <a:schemeClr val="accent2">
                    <a:lumMod val="50000"/>
                  </a:schemeClr>
                </a:solidFill>
                <a:latin typeface="Garamond" panose="02020404030301010803" pitchFamily="18" charset="0"/>
              </a:rPr>
              <a:t>{</a:t>
            </a:r>
            <a:r>
              <a:rPr lang="en-US" sz="2400" dirty="0" smtClean="0">
                <a:latin typeface="Garamond" panose="02020404030301010803" pitchFamily="18" charset="0"/>
              </a:rPr>
              <a:t>text-align</a:t>
            </a:r>
            <a:r>
              <a:rPr lang="en-US" sz="2400" dirty="0">
                <a:latin typeface="Garamond" panose="02020404030301010803" pitchFamily="18" charset="0"/>
              </a:rPr>
              <a:t>: center</a:t>
            </a:r>
            <a:r>
              <a:rPr lang="en-US" sz="2400" dirty="0" smtClean="0">
                <a:latin typeface="Garamond" panose="02020404030301010803" pitchFamily="18" charset="0"/>
              </a:rPr>
              <a:t>; color</a:t>
            </a:r>
            <a:r>
              <a:rPr lang="en-US" sz="2400" dirty="0">
                <a:latin typeface="Garamond" panose="02020404030301010803" pitchFamily="18" charset="0"/>
              </a:rPr>
              <a:t>: red</a:t>
            </a:r>
            <a:r>
              <a:rPr lang="en-US" sz="2400" dirty="0" smtClean="0">
                <a:latin typeface="Garamond" panose="02020404030301010803" pitchFamily="18" charset="0"/>
              </a:rPr>
              <a:t>;</a:t>
            </a:r>
            <a:r>
              <a:rPr lang="en-US" sz="2400" b="1" dirty="0" smtClean="0">
                <a:solidFill>
                  <a:schemeClr val="accent2">
                    <a:lumMod val="50000"/>
                  </a:schemeClr>
                </a:solidFill>
                <a:latin typeface="Garamond" panose="02020404030301010803" pitchFamily="18" charset="0"/>
              </a:rPr>
              <a:t>}</a:t>
            </a:r>
            <a:endParaRPr lang="en-US" sz="2400" b="1" u="sng" dirty="0">
              <a:solidFill>
                <a:schemeClr val="accent2">
                  <a:lumMod val="50000"/>
                </a:schemeClr>
              </a:solidFill>
              <a:latin typeface="Garamond" panose="02020404030301010803" pitchFamily="18" charset="0"/>
            </a:endParaRPr>
          </a:p>
          <a:p>
            <a:endParaRPr lang="en-US" sz="2400" b="1" u="sng" dirty="0" smtClean="0">
              <a:latin typeface="Garamond" panose="02020404030301010803" pitchFamily="18" charset="0"/>
            </a:endParaRPr>
          </a:p>
          <a:p>
            <a:r>
              <a:rPr lang="en-US" sz="2400" b="1" u="sng" dirty="0" smtClean="0">
                <a:latin typeface="Garamond" panose="02020404030301010803" pitchFamily="18" charset="0"/>
              </a:rPr>
              <a:t>Grouped Selectors-</a:t>
            </a:r>
          </a:p>
          <a:p>
            <a:r>
              <a:rPr lang="en-US" sz="2400" b="1" dirty="0" smtClean="0">
                <a:solidFill>
                  <a:schemeClr val="accent2">
                    <a:lumMod val="50000"/>
                  </a:schemeClr>
                </a:solidFill>
                <a:latin typeface="Garamond" panose="02020404030301010803" pitchFamily="18" charset="0"/>
              </a:rPr>
              <a:t>h2, p {</a:t>
            </a:r>
            <a:r>
              <a:rPr lang="en-US" sz="2400" dirty="0" smtClean="0">
                <a:solidFill>
                  <a:schemeClr val="tx1">
                    <a:lumMod val="95000"/>
                    <a:lumOff val="5000"/>
                  </a:schemeClr>
                </a:solidFill>
                <a:latin typeface="Garamond" panose="02020404030301010803" pitchFamily="18" charset="0"/>
              </a:rPr>
              <a:t>text-align: center; color: red;</a:t>
            </a:r>
            <a:r>
              <a:rPr lang="en-US" sz="2400" b="1" dirty="0" smtClean="0">
                <a:solidFill>
                  <a:schemeClr val="accent2">
                    <a:lumMod val="50000"/>
                  </a:schemeClr>
                </a:solidFill>
                <a:latin typeface="Garamond" panose="02020404030301010803" pitchFamily="18" charset="0"/>
              </a:rPr>
              <a:t> }</a:t>
            </a:r>
            <a:endParaRPr lang="en-US" sz="2400" b="1" u="sng" dirty="0" smtClean="0">
              <a:solidFill>
                <a:schemeClr val="accent2">
                  <a:lumMod val="50000"/>
                </a:schemeClr>
              </a:solidFill>
              <a:latin typeface="Garamond" panose="02020404030301010803" pitchFamily="18" charset="0"/>
            </a:endParaRPr>
          </a:p>
          <a:p>
            <a:endParaRPr lang="en-US" sz="2400" b="1" u="sng" dirty="0" smtClean="0">
              <a:latin typeface="Garamond" panose="02020404030301010803" pitchFamily="18" charset="0"/>
            </a:endParaRPr>
          </a:p>
          <a:p>
            <a:endParaRPr lang="en-US" sz="2400" b="1" u="sng" dirty="0">
              <a:latin typeface="Garamond" panose="02020404030301010803" pitchFamily="18" charset="0"/>
            </a:endParaRPr>
          </a:p>
          <a:p>
            <a:endParaRPr lang="en-US" sz="2400" dirty="0">
              <a:latin typeface="Garamond" panose="02020404030301010803" pitchFamily="18" charset="0"/>
            </a:endParaRPr>
          </a:p>
        </p:txBody>
      </p:sp>
    </p:spTree>
    <p:extLst>
      <p:ext uri="{BB962C8B-B14F-4D97-AF65-F5344CB8AC3E}">
        <p14:creationId xmlns:p14="http://schemas.microsoft.com/office/powerpoint/2010/main" val="1744534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5861</TotalTime>
  <Words>1548</Words>
  <Application>Microsoft Office PowerPoint</Application>
  <PresentationFormat>Widescreen</PresentationFormat>
  <Paragraphs>640</Paragraphs>
  <Slides>42</Slides>
  <Notes>39</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42</vt:i4>
      </vt:variant>
    </vt:vector>
  </HeadingPairs>
  <TitlesOfParts>
    <vt:vector size="55" baseType="lpstr">
      <vt:lpstr>맑은 고딕</vt:lpstr>
      <vt:lpstr>Arabic Typesetting</vt:lpstr>
      <vt:lpstr>Arial</vt:lpstr>
      <vt:lpstr>Calibri</vt:lpstr>
      <vt:lpstr>Calibri Light</vt:lpstr>
      <vt:lpstr>Century Gothic</vt:lpstr>
      <vt:lpstr>Courier New</vt:lpstr>
      <vt:lpstr>Garamond</vt:lpstr>
      <vt:lpstr>Times New Roman</vt:lpstr>
      <vt:lpstr>Wingdings</vt:lpstr>
      <vt:lpstr>Wingdings 3</vt:lpstr>
      <vt:lpstr>Office Theme</vt:lpstr>
      <vt:lpstr>Wisp</vt:lpstr>
      <vt:lpstr>CSS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Ravz</dc:creator>
  <cp:lastModifiedBy>user</cp:lastModifiedBy>
  <cp:revision>732</cp:revision>
  <dcterms:created xsi:type="dcterms:W3CDTF">2015-06-27T12:20:56Z</dcterms:created>
  <dcterms:modified xsi:type="dcterms:W3CDTF">2024-10-27T18:16:46Z</dcterms:modified>
</cp:coreProperties>
</file>